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webp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50"/>
  </p:notesMasterIdLst>
  <p:sldIdLst>
    <p:sldId id="406" r:id="rId2"/>
    <p:sldId id="407" r:id="rId3"/>
    <p:sldId id="363" r:id="rId4"/>
    <p:sldId id="427" r:id="rId5"/>
    <p:sldId id="364" r:id="rId6"/>
    <p:sldId id="428" r:id="rId7"/>
    <p:sldId id="410" r:id="rId8"/>
    <p:sldId id="411" r:id="rId9"/>
    <p:sldId id="412" r:id="rId10"/>
    <p:sldId id="418" r:id="rId11"/>
    <p:sldId id="385" r:id="rId12"/>
    <p:sldId id="366" r:id="rId13"/>
    <p:sldId id="396" r:id="rId14"/>
    <p:sldId id="397" r:id="rId15"/>
    <p:sldId id="398" r:id="rId16"/>
    <p:sldId id="399" r:id="rId17"/>
    <p:sldId id="419" r:id="rId18"/>
    <p:sldId id="400" r:id="rId19"/>
    <p:sldId id="401" r:id="rId20"/>
    <p:sldId id="402" r:id="rId21"/>
    <p:sldId id="403" r:id="rId22"/>
    <p:sldId id="424" r:id="rId23"/>
    <p:sldId id="420" r:id="rId24"/>
    <p:sldId id="425" r:id="rId25"/>
    <p:sldId id="421" r:id="rId26"/>
    <p:sldId id="422" r:id="rId27"/>
    <p:sldId id="423" r:id="rId28"/>
    <p:sldId id="429" r:id="rId29"/>
    <p:sldId id="430" r:id="rId30"/>
    <p:sldId id="432" r:id="rId31"/>
    <p:sldId id="431" r:id="rId32"/>
    <p:sldId id="434" r:id="rId33"/>
    <p:sldId id="441" r:id="rId34"/>
    <p:sldId id="435" r:id="rId35"/>
    <p:sldId id="436" r:id="rId36"/>
    <p:sldId id="439" r:id="rId37"/>
    <p:sldId id="437" r:id="rId38"/>
    <p:sldId id="440" r:id="rId39"/>
    <p:sldId id="438" r:id="rId40"/>
    <p:sldId id="433" r:id="rId41"/>
    <p:sldId id="442" r:id="rId42"/>
    <p:sldId id="417" r:id="rId43"/>
    <p:sldId id="414" r:id="rId44"/>
    <p:sldId id="353" r:id="rId45"/>
    <p:sldId id="405" r:id="rId46"/>
    <p:sldId id="415" r:id="rId47"/>
    <p:sldId id="291" r:id="rId48"/>
    <p:sldId id="272" r:id="rId49"/>
  </p:sldIdLst>
  <p:sldSz cx="9144000" cy="6858000" type="screen4x3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orient="horz" pos="3471">
          <p15:clr>
            <a:srgbClr val="A4A3A4"/>
          </p15:clr>
        </p15:guide>
        <p15:guide id="7" orient="horz" pos="3936">
          <p15:clr>
            <a:srgbClr val="A4A3A4"/>
          </p15:clr>
        </p15:guide>
        <p15:guide id="8" orient="horz" pos="4087">
          <p15:clr>
            <a:srgbClr val="A4A3A4"/>
          </p15:clr>
        </p15:guide>
        <p15:guide id="9" pos="28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88514" autoAdjust="0"/>
  </p:normalViewPr>
  <p:slideViewPr>
    <p:cSldViewPr snapToGrid="0" snapToObjects="1">
      <p:cViewPr varScale="1">
        <p:scale>
          <a:sx n="76" d="100"/>
          <a:sy n="76" d="100"/>
        </p:scale>
        <p:origin x="1613" y="62"/>
      </p:cViewPr>
      <p:guideLst>
        <p:guide pos="3840"/>
        <p:guide orient="horz" pos="2160"/>
        <p:guide orient="horz" pos="232"/>
        <p:guide orient="horz" pos="4088"/>
        <p:guide pos="574"/>
        <p:guide orient="horz" pos="3471"/>
        <p:guide orient="horz" pos="3936"/>
        <p:guide orient="horz" pos="4087"/>
        <p:guide pos="2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383C1B-5342-48BF-872C-99BF45936669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11340D77-4BD8-4A0B-890E-1902420621E9}">
      <dgm:prSet custT="1"/>
      <dgm:spPr/>
      <dgm:t>
        <a:bodyPr/>
        <a:lstStyle/>
        <a:p>
          <a:pPr algn="ctr" rtl="0"/>
          <a:r>
            <a:rPr lang="zh-CN" altLang="en-US" sz="2000" dirty="0">
              <a:latin typeface="+mn-ea"/>
              <a:ea typeface="+mn-ea"/>
            </a:rPr>
            <a:t>数据流图</a:t>
          </a:r>
          <a:endParaRPr lang="zh-CN" sz="2000" dirty="0">
            <a:latin typeface="+mn-ea"/>
            <a:ea typeface="+mn-ea"/>
          </a:endParaRPr>
        </a:p>
      </dgm:t>
    </dgm:pt>
    <dgm:pt modelId="{92E51B0C-F189-47B4-A910-33A1CFBEAE1F}" type="parTrans" cxnId="{39AF05AD-D76D-4789-BA99-C3D52FE7C3BC}">
      <dgm:prSet/>
      <dgm:spPr/>
      <dgm:t>
        <a:bodyPr/>
        <a:lstStyle/>
        <a:p>
          <a:pPr algn="ctr"/>
          <a:endParaRPr lang="zh-CN" altLang="en-US"/>
        </a:p>
      </dgm:t>
    </dgm:pt>
    <dgm:pt modelId="{D3571EEC-1396-4F03-AAEA-CEA11C9B94C9}" type="sibTrans" cxnId="{39AF05AD-D76D-4789-BA99-C3D52FE7C3BC}">
      <dgm:prSet/>
      <dgm:spPr/>
      <dgm:t>
        <a:bodyPr/>
        <a:lstStyle/>
        <a:p>
          <a:pPr algn="ctr"/>
          <a:endParaRPr lang="zh-CN" altLang="en-US"/>
        </a:p>
      </dgm:t>
    </dgm:pt>
    <dgm:pt modelId="{4C7FB45B-FB4A-4F4B-A203-4A22784632F2}">
      <dgm:prSet custT="1"/>
      <dgm:spPr/>
      <dgm:t>
        <a:bodyPr/>
        <a:lstStyle/>
        <a:p>
          <a:pPr algn="ctr" rtl="0"/>
          <a:r>
            <a:rPr lang="zh-CN" altLang="en-US" sz="2000" dirty="0">
              <a:latin typeface="+mn-ea"/>
              <a:ea typeface="+mn-ea"/>
            </a:rPr>
            <a:t>状态转换图</a:t>
          </a:r>
          <a:endParaRPr lang="zh-CN" sz="2000" dirty="0">
            <a:latin typeface="+mn-ea"/>
            <a:ea typeface="+mn-ea"/>
          </a:endParaRPr>
        </a:p>
      </dgm:t>
    </dgm:pt>
    <dgm:pt modelId="{A6DD714A-A15C-477D-A45E-3AA6C2FD7301}" type="parTrans" cxnId="{82F85E5E-3E01-418F-B563-E6DFB78D8360}">
      <dgm:prSet/>
      <dgm:spPr/>
      <dgm:t>
        <a:bodyPr/>
        <a:lstStyle/>
        <a:p>
          <a:pPr algn="ctr"/>
          <a:endParaRPr lang="zh-CN" altLang="en-US"/>
        </a:p>
      </dgm:t>
    </dgm:pt>
    <dgm:pt modelId="{5365D30F-3BAE-49FB-B1EE-7FF09B3EC572}" type="sibTrans" cxnId="{82F85E5E-3E01-418F-B563-E6DFB78D8360}">
      <dgm:prSet/>
      <dgm:spPr/>
      <dgm:t>
        <a:bodyPr/>
        <a:lstStyle/>
        <a:p>
          <a:pPr algn="ctr"/>
          <a:endParaRPr lang="zh-CN" altLang="en-US"/>
        </a:p>
      </dgm:t>
    </dgm:pt>
    <dgm:pt modelId="{98A31D7A-7A36-4CC7-A903-216E003D0E84}">
      <dgm:prSet custT="1"/>
      <dgm:spPr/>
      <dgm:t>
        <a:bodyPr/>
        <a:lstStyle/>
        <a:p>
          <a:pPr algn="ctr" rtl="0"/>
          <a:r>
            <a:rPr lang="zh-CN" altLang="en-US" sz="2000" dirty="0">
              <a:latin typeface="+mn-ea"/>
              <a:ea typeface="+mn-ea"/>
            </a:rPr>
            <a:t>决策表与决策树</a:t>
          </a:r>
          <a:endParaRPr lang="zh-CN" sz="2000" dirty="0">
            <a:latin typeface="+mn-ea"/>
            <a:ea typeface="+mn-ea"/>
          </a:endParaRPr>
        </a:p>
      </dgm:t>
    </dgm:pt>
    <dgm:pt modelId="{D2AE8961-4489-4B72-899C-FCC10B590E68}" type="parTrans" cxnId="{07F7E3CA-7726-41AE-8C14-93323DCEF368}">
      <dgm:prSet/>
      <dgm:spPr/>
      <dgm:t>
        <a:bodyPr/>
        <a:lstStyle/>
        <a:p>
          <a:pPr algn="ctr"/>
          <a:endParaRPr lang="zh-CN" altLang="en-US"/>
        </a:p>
      </dgm:t>
    </dgm:pt>
    <dgm:pt modelId="{723794F4-6245-490C-9A16-E55F83AC9616}" type="sibTrans" cxnId="{07F7E3CA-7726-41AE-8C14-93323DCEF368}">
      <dgm:prSet/>
      <dgm:spPr/>
      <dgm:t>
        <a:bodyPr/>
        <a:lstStyle/>
        <a:p>
          <a:pPr algn="ctr"/>
          <a:endParaRPr lang="zh-CN" altLang="en-US"/>
        </a:p>
      </dgm:t>
    </dgm:pt>
    <dgm:pt modelId="{F3FCE594-4B98-4D34-AFEC-AD2BD0CF6816}">
      <dgm:prSet custT="1"/>
      <dgm:spPr/>
      <dgm:t>
        <a:bodyPr/>
        <a:lstStyle/>
        <a:p>
          <a:pPr algn="ctr" rtl="0"/>
          <a:r>
            <a:rPr lang="zh-CN" altLang="en-US" sz="2000" dirty="0">
              <a:latin typeface="+mn-ea"/>
              <a:ea typeface="+mn-ea"/>
            </a:rPr>
            <a:t>类图</a:t>
          </a:r>
          <a:endParaRPr lang="zh-CN" sz="2000" dirty="0">
            <a:latin typeface="+mn-ea"/>
            <a:ea typeface="+mn-ea"/>
          </a:endParaRPr>
        </a:p>
      </dgm:t>
    </dgm:pt>
    <dgm:pt modelId="{A7ED7D57-42E0-4C1E-995B-9C10353C7EF2}" type="parTrans" cxnId="{A341549B-C336-4C9B-A6B8-8F87EC5D4B46}">
      <dgm:prSet/>
      <dgm:spPr/>
      <dgm:t>
        <a:bodyPr/>
        <a:lstStyle/>
        <a:p>
          <a:pPr algn="ctr"/>
          <a:endParaRPr lang="zh-CN" altLang="en-US"/>
        </a:p>
      </dgm:t>
    </dgm:pt>
    <dgm:pt modelId="{E959D108-FC1F-47CF-8E7D-A950D61BB7CE}" type="sibTrans" cxnId="{A341549B-C336-4C9B-A6B8-8F87EC5D4B46}">
      <dgm:prSet/>
      <dgm:spPr/>
      <dgm:t>
        <a:bodyPr/>
        <a:lstStyle/>
        <a:p>
          <a:pPr algn="ctr"/>
          <a:endParaRPr lang="zh-CN" altLang="en-US"/>
        </a:p>
      </dgm:t>
    </dgm:pt>
    <dgm:pt modelId="{991A3E84-905D-4402-936B-6F8A1595D213}">
      <dgm:prSet custT="1"/>
      <dgm:spPr/>
      <dgm:t>
        <a:bodyPr/>
        <a:lstStyle/>
        <a:p>
          <a:pPr algn="ctr" rtl="0"/>
          <a:r>
            <a:rPr lang="zh-CN" altLang="en-US" sz="2000" dirty="0">
              <a:latin typeface="+mn-ea"/>
              <a:ea typeface="+mn-ea"/>
            </a:rPr>
            <a:t>对话图</a:t>
          </a:r>
          <a:endParaRPr lang="zh-CN" sz="2000" dirty="0">
            <a:latin typeface="+mn-ea"/>
            <a:ea typeface="+mn-ea"/>
          </a:endParaRPr>
        </a:p>
      </dgm:t>
    </dgm:pt>
    <dgm:pt modelId="{CB9FE579-3E01-4B86-B2E6-DC063B310522}" type="parTrans" cxnId="{00E8EC4E-0BC3-48BD-969F-34CD7CE74B22}">
      <dgm:prSet/>
      <dgm:spPr/>
      <dgm:t>
        <a:bodyPr/>
        <a:lstStyle/>
        <a:p>
          <a:pPr algn="ctr"/>
          <a:endParaRPr lang="zh-CN" altLang="en-US"/>
        </a:p>
      </dgm:t>
    </dgm:pt>
    <dgm:pt modelId="{F820C2F0-CDD2-400A-9258-3B96510462E4}" type="sibTrans" cxnId="{00E8EC4E-0BC3-48BD-969F-34CD7CE74B22}">
      <dgm:prSet/>
      <dgm:spPr/>
      <dgm:t>
        <a:bodyPr/>
        <a:lstStyle/>
        <a:p>
          <a:pPr algn="ctr"/>
          <a:endParaRPr lang="zh-CN" altLang="en-US"/>
        </a:p>
      </dgm:t>
    </dgm:pt>
    <dgm:pt modelId="{EC1FA0C9-17C3-481B-AB9E-8A6565AC4116}">
      <dgm:prSet custT="1"/>
      <dgm:spPr/>
      <dgm:t>
        <a:bodyPr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altLang="zh-CN" sz="2000" dirty="0">
            <a:latin typeface="+mn-ea"/>
            <a:ea typeface="+mn-ea"/>
          </a:endParaRPr>
        </a:p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000" dirty="0">
              <a:latin typeface="+mn-ea"/>
              <a:ea typeface="+mn-ea"/>
            </a:rPr>
            <a:t>实体关系图</a:t>
          </a:r>
          <a:endParaRPr lang="zh-CN" altLang="zh-CN" sz="2000" dirty="0">
            <a:latin typeface="+mn-ea"/>
            <a:ea typeface="+mn-ea"/>
          </a:endParaRPr>
        </a:p>
        <a:p>
          <a:pPr marL="0"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dirty="0">
            <a:latin typeface="+mn-ea"/>
            <a:ea typeface="+mn-ea"/>
          </a:endParaRPr>
        </a:p>
      </dgm:t>
    </dgm:pt>
    <dgm:pt modelId="{4C69776A-75DF-43BE-9C33-0BD65D0AF5B5}" type="parTrans" cxnId="{6F93D811-3BC9-4B8E-B0A4-A97D7D5F1D0F}">
      <dgm:prSet/>
      <dgm:spPr/>
      <dgm:t>
        <a:bodyPr/>
        <a:lstStyle/>
        <a:p>
          <a:pPr algn="ctr"/>
          <a:endParaRPr lang="zh-CN" altLang="en-US"/>
        </a:p>
      </dgm:t>
    </dgm:pt>
    <dgm:pt modelId="{B3893CA9-F97D-42A5-ACF6-07A5F0B1306E}" type="sibTrans" cxnId="{6F93D811-3BC9-4B8E-B0A4-A97D7D5F1D0F}">
      <dgm:prSet/>
      <dgm:spPr/>
      <dgm:t>
        <a:bodyPr/>
        <a:lstStyle/>
        <a:p>
          <a:pPr algn="ctr"/>
          <a:endParaRPr lang="zh-CN" altLang="en-US"/>
        </a:p>
      </dgm:t>
    </dgm:pt>
    <dgm:pt modelId="{E28CE5F6-C192-41C0-AD49-3FAD339CAAA3}" type="pres">
      <dgm:prSet presAssocID="{62383C1B-5342-48BF-872C-99BF45936669}" presName="linear" presStyleCnt="0">
        <dgm:presLayoutVars>
          <dgm:animLvl val="lvl"/>
          <dgm:resizeHandles val="exact"/>
        </dgm:presLayoutVars>
      </dgm:prSet>
      <dgm:spPr/>
    </dgm:pt>
    <dgm:pt modelId="{35EA0588-CE28-4D7A-93CE-0E0C64AB477D}" type="pres">
      <dgm:prSet presAssocID="{11340D77-4BD8-4A0B-890E-1902420621E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7BF3878-9931-47B5-9A28-7957DA5E3DE0}" type="pres">
      <dgm:prSet presAssocID="{D3571EEC-1396-4F03-AAEA-CEA11C9B94C9}" presName="spacer" presStyleCnt="0"/>
      <dgm:spPr/>
    </dgm:pt>
    <dgm:pt modelId="{1F60EEA7-1ECD-4D69-A8C8-2566258838B7}" type="pres">
      <dgm:prSet presAssocID="{4C7FB45B-FB4A-4F4B-A203-4A22784632F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EF8C19D-9F98-4320-8130-99C233C23C0E}" type="pres">
      <dgm:prSet presAssocID="{5365D30F-3BAE-49FB-B1EE-7FF09B3EC572}" presName="spacer" presStyleCnt="0"/>
      <dgm:spPr/>
    </dgm:pt>
    <dgm:pt modelId="{7095C8D6-00F7-4D0A-8EDA-23B58879B2C8}" type="pres">
      <dgm:prSet presAssocID="{98A31D7A-7A36-4CC7-A903-216E003D0E8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C47862A-B050-47D7-9D80-DAC8B14DA77D}" type="pres">
      <dgm:prSet presAssocID="{723794F4-6245-490C-9A16-E55F83AC9616}" presName="spacer" presStyleCnt="0"/>
      <dgm:spPr/>
    </dgm:pt>
    <dgm:pt modelId="{7AB38C83-6543-49D3-8CD4-76F06D145590}" type="pres">
      <dgm:prSet presAssocID="{F3FCE594-4B98-4D34-AFEC-AD2BD0CF681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1729BA1-E2AC-402C-A5E8-B37FC356D762}" type="pres">
      <dgm:prSet presAssocID="{E959D108-FC1F-47CF-8E7D-A950D61BB7CE}" presName="spacer" presStyleCnt="0"/>
      <dgm:spPr/>
    </dgm:pt>
    <dgm:pt modelId="{7C74E407-9447-411E-8B6C-BF67D63A130E}" type="pres">
      <dgm:prSet presAssocID="{991A3E84-905D-4402-936B-6F8A1595D21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9B22EAF-2F26-4AB7-AA72-C566CBCF0CED}" type="pres">
      <dgm:prSet presAssocID="{F820C2F0-CDD2-400A-9258-3B96510462E4}" presName="spacer" presStyleCnt="0"/>
      <dgm:spPr/>
    </dgm:pt>
    <dgm:pt modelId="{E75E8036-4B00-473B-A095-9F68499B2DDB}" type="pres">
      <dgm:prSet presAssocID="{EC1FA0C9-17C3-481B-AB9E-8A6565AC411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F93D811-3BC9-4B8E-B0A4-A97D7D5F1D0F}" srcId="{62383C1B-5342-48BF-872C-99BF45936669}" destId="{EC1FA0C9-17C3-481B-AB9E-8A6565AC4116}" srcOrd="5" destOrd="0" parTransId="{4C69776A-75DF-43BE-9C33-0BD65D0AF5B5}" sibTransId="{B3893CA9-F97D-42A5-ACF6-07A5F0B1306E}"/>
    <dgm:cxn modelId="{DFE4602A-EA22-4601-9E55-4AF22F4F89CE}" type="presOf" srcId="{EC1FA0C9-17C3-481B-AB9E-8A6565AC4116}" destId="{E75E8036-4B00-473B-A095-9F68499B2DDB}" srcOrd="0" destOrd="0" presId="urn:microsoft.com/office/officeart/2005/8/layout/vList2"/>
    <dgm:cxn modelId="{5CD10930-BB3B-48CB-B360-A6B0E4AC63AE}" type="presOf" srcId="{F3FCE594-4B98-4D34-AFEC-AD2BD0CF6816}" destId="{7AB38C83-6543-49D3-8CD4-76F06D145590}" srcOrd="0" destOrd="0" presId="urn:microsoft.com/office/officeart/2005/8/layout/vList2"/>
    <dgm:cxn modelId="{82F85E5E-3E01-418F-B563-E6DFB78D8360}" srcId="{62383C1B-5342-48BF-872C-99BF45936669}" destId="{4C7FB45B-FB4A-4F4B-A203-4A22784632F2}" srcOrd="1" destOrd="0" parTransId="{A6DD714A-A15C-477D-A45E-3AA6C2FD7301}" sibTransId="{5365D30F-3BAE-49FB-B1EE-7FF09B3EC572}"/>
    <dgm:cxn modelId="{842B3864-3C00-44C5-8252-E28B58F42510}" type="presOf" srcId="{62383C1B-5342-48BF-872C-99BF45936669}" destId="{E28CE5F6-C192-41C0-AD49-3FAD339CAAA3}" srcOrd="0" destOrd="0" presId="urn:microsoft.com/office/officeart/2005/8/layout/vList2"/>
    <dgm:cxn modelId="{10E5A767-5CA5-41B2-8504-6E8A4D06DCCA}" type="presOf" srcId="{991A3E84-905D-4402-936B-6F8A1595D213}" destId="{7C74E407-9447-411E-8B6C-BF67D63A130E}" srcOrd="0" destOrd="0" presId="urn:microsoft.com/office/officeart/2005/8/layout/vList2"/>
    <dgm:cxn modelId="{00E8EC4E-0BC3-48BD-969F-34CD7CE74B22}" srcId="{62383C1B-5342-48BF-872C-99BF45936669}" destId="{991A3E84-905D-4402-936B-6F8A1595D213}" srcOrd="4" destOrd="0" parTransId="{CB9FE579-3E01-4B86-B2E6-DC063B310522}" sibTransId="{F820C2F0-CDD2-400A-9258-3B96510462E4}"/>
    <dgm:cxn modelId="{A341549B-C336-4C9B-A6B8-8F87EC5D4B46}" srcId="{62383C1B-5342-48BF-872C-99BF45936669}" destId="{F3FCE594-4B98-4D34-AFEC-AD2BD0CF6816}" srcOrd="3" destOrd="0" parTransId="{A7ED7D57-42E0-4C1E-995B-9C10353C7EF2}" sibTransId="{E959D108-FC1F-47CF-8E7D-A950D61BB7CE}"/>
    <dgm:cxn modelId="{39AF05AD-D76D-4789-BA99-C3D52FE7C3BC}" srcId="{62383C1B-5342-48BF-872C-99BF45936669}" destId="{11340D77-4BD8-4A0B-890E-1902420621E9}" srcOrd="0" destOrd="0" parTransId="{92E51B0C-F189-47B4-A910-33A1CFBEAE1F}" sibTransId="{D3571EEC-1396-4F03-AAEA-CEA11C9B94C9}"/>
    <dgm:cxn modelId="{2EA0C6B0-7E11-4A16-A0F4-5C06D1AA7F28}" type="presOf" srcId="{98A31D7A-7A36-4CC7-A903-216E003D0E84}" destId="{7095C8D6-00F7-4D0A-8EDA-23B58879B2C8}" srcOrd="0" destOrd="0" presId="urn:microsoft.com/office/officeart/2005/8/layout/vList2"/>
    <dgm:cxn modelId="{406C55B7-EA0B-4C37-8C15-E6B1F65213A1}" type="presOf" srcId="{11340D77-4BD8-4A0B-890E-1902420621E9}" destId="{35EA0588-CE28-4D7A-93CE-0E0C64AB477D}" srcOrd="0" destOrd="0" presId="urn:microsoft.com/office/officeart/2005/8/layout/vList2"/>
    <dgm:cxn modelId="{07F7E3CA-7726-41AE-8C14-93323DCEF368}" srcId="{62383C1B-5342-48BF-872C-99BF45936669}" destId="{98A31D7A-7A36-4CC7-A903-216E003D0E84}" srcOrd="2" destOrd="0" parTransId="{D2AE8961-4489-4B72-899C-FCC10B590E68}" sibTransId="{723794F4-6245-490C-9A16-E55F83AC9616}"/>
    <dgm:cxn modelId="{2036F0F5-F706-4309-8C7B-B8790D3334E6}" type="presOf" srcId="{4C7FB45B-FB4A-4F4B-A203-4A22784632F2}" destId="{1F60EEA7-1ECD-4D69-A8C8-2566258838B7}" srcOrd="0" destOrd="0" presId="urn:microsoft.com/office/officeart/2005/8/layout/vList2"/>
    <dgm:cxn modelId="{FE75922B-A837-4E6A-8E54-0FDECAFDA086}" type="presParOf" srcId="{E28CE5F6-C192-41C0-AD49-3FAD339CAAA3}" destId="{35EA0588-CE28-4D7A-93CE-0E0C64AB477D}" srcOrd="0" destOrd="0" presId="urn:microsoft.com/office/officeart/2005/8/layout/vList2"/>
    <dgm:cxn modelId="{87A61ED0-038F-45BA-BADC-4372FB7819E1}" type="presParOf" srcId="{E28CE5F6-C192-41C0-AD49-3FAD339CAAA3}" destId="{D7BF3878-9931-47B5-9A28-7957DA5E3DE0}" srcOrd="1" destOrd="0" presId="urn:microsoft.com/office/officeart/2005/8/layout/vList2"/>
    <dgm:cxn modelId="{22C6B4DE-36DE-423E-8497-B741D155CBDE}" type="presParOf" srcId="{E28CE5F6-C192-41C0-AD49-3FAD339CAAA3}" destId="{1F60EEA7-1ECD-4D69-A8C8-2566258838B7}" srcOrd="2" destOrd="0" presId="urn:microsoft.com/office/officeart/2005/8/layout/vList2"/>
    <dgm:cxn modelId="{EECEB4FF-260C-4DDE-9D9B-C4A9E4D93B8B}" type="presParOf" srcId="{E28CE5F6-C192-41C0-AD49-3FAD339CAAA3}" destId="{CEF8C19D-9F98-4320-8130-99C233C23C0E}" srcOrd="3" destOrd="0" presId="urn:microsoft.com/office/officeart/2005/8/layout/vList2"/>
    <dgm:cxn modelId="{C300C2B9-D3A7-4164-868B-D8B638A27D0D}" type="presParOf" srcId="{E28CE5F6-C192-41C0-AD49-3FAD339CAAA3}" destId="{7095C8D6-00F7-4D0A-8EDA-23B58879B2C8}" srcOrd="4" destOrd="0" presId="urn:microsoft.com/office/officeart/2005/8/layout/vList2"/>
    <dgm:cxn modelId="{6B9C31D3-FC03-428B-AD77-86DB2A59ED64}" type="presParOf" srcId="{E28CE5F6-C192-41C0-AD49-3FAD339CAAA3}" destId="{7C47862A-B050-47D7-9D80-DAC8B14DA77D}" srcOrd="5" destOrd="0" presId="urn:microsoft.com/office/officeart/2005/8/layout/vList2"/>
    <dgm:cxn modelId="{6AEA3932-EB83-4703-97D3-781771B9EF10}" type="presParOf" srcId="{E28CE5F6-C192-41C0-AD49-3FAD339CAAA3}" destId="{7AB38C83-6543-49D3-8CD4-76F06D145590}" srcOrd="6" destOrd="0" presId="urn:microsoft.com/office/officeart/2005/8/layout/vList2"/>
    <dgm:cxn modelId="{33A0A87D-D505-4196-8BF9-7D998110BEBB}" type="presParOf" srcId="{E28CE5F6-C192-41C0-AD49-3FAD339CAAA3}" destId="{A1729BA1-E2AC-402C-A5E8-B37FC356D762}" srcOrd="7" destOrd="0" presId="urn:microsoft.com/office/officeart/2005/8/layout/vList2"/>
    <dgm:cxn modelId="{81B2F819-1918-4A34-B9B5-38C4F33F66D8}" type="presParOf" srcId="{E28CE5F6-C192-41C0-AD49-3FAD339CAAA3}" destId="{7C74E407-9447-411E-8B6C-BF67D63A130E}" srcOrd="8" destOrd="0" presId="urn:microsoft.com/office/officeart/2005/8/layout/vList2"/>
    <dgm:cxn modelId="{16A37A93-AEAB-443C-AF7B-EA5B29688BE2}" type="presParOf" srcId="{E28CE5F6-C192-41C0-AD49-3FAD339CAAA3}" destId="{A9B22EAF-2F26-4AB7-AA72-C566CBCF0CED}" srcOrd="9" destOrd="0" presId="urn:microsoft.com/office/officeart/2005/8/layout/vList2"/>
    <dgm:cxn modelId="{757A4E24-0950-4688-82AF-8750463F2C27}" type="presParOf" srcId="{E28CE5F6-C192-41C0-AD49-3FAD339CAAA3}" destId="{E75E8036-4B00-473B-A095-9F68499B2DD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E2535B-BDE1-4E09-860F-BBD97A2BD8B6}" type="doc">
      <dgm:prSet loTypeId="urn:microsoft.com/office/officeart/2005/8/layout/funnel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50D5B013-E321-4BC7-9A7E-BD3F4E1888E6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tx1"/>
              </a:solidFill>
            </a:rPr>
            <a:t>行为</a:t>
          </a:r>
          <a:endParaRPr lang="zh-CN" altLang="en-US" sz="2000" b="1" dirty="0">
            <a:solidFill>
              <a:schemeClr val="tx1"/>
            </a:solidFill>
          </a:endParaRPr>
        </a:p>
      </dgm:t>
    </dgm:pt>
    <dgm:pt modelId="{A40D8B43-EFC6-4EAE-9072-DDCADDF6A62B}" type="parTrans" cxnId="{E534D3F4-97C9-4707-B3F0-786B8FF36087}">
      <dgm:prSet/>
      <dgm:spPr/>
      <dgm:t>
        <a:bodyPr/>
        <a:lstStyle/>
        <a:p>
          <a:endParaRPr lang="zh-CN" altLang="en-US"/>
        </a:p>
      </dgm:t>
    </dgm:pt>
    <dgm:pt modelId="{9377DE26-6B53-4302-A52E-5CC586B7EAEB}" type="sibTrans" cxnId="{E534D3F4-97C9-4707-B3F0-786B8FF36087}">
      <dgm:prSet/>
      <dgm:spPr/>
      <dgm:t>
        <a:bodyPr/>
        <a:lstStyle/>
        <a:p>
          <a:endParaRPr lang="zh-CN" altLang="en-US"/>
        </a:p>
      </dgm:t>
    </dgm:pt>
    <dgm:pt modelId="{D831C498-0E4C-4DE3-B07B-CB8F4035B4BB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tx1"/>
              </a:solidFill>
            </a:rPr>
            <a:t>功能</a:t>
          </a:r>
          <a:endParaRPr lang="zh-CN" altLang="en-US" sz="1400" b="1" dirty="0">
            <a:solidFill>
              <a:schemeClr val="tx1"/>
            </a:solidFill>
          </a:endParaRPr>
        </a:p>
      </dgm:t>
    </dgm:pt>
    <dgm:pt modelId="{F2BE8E39-CC4A-47D4-9604-C34B45764E18}" type="parTrans" cxnId="{132D1B08-74D3-48A0-ABBB-0E001530F032}">
      <dgm:prSet/>
      <dgm:spPr/>
      <dgm:t>
        <a:bodyPr/>
        <a:lstStyle/>
        <a:p>
          <a:endParaRPr lang="zh-CN" altLang="en-US"/>
        </a:p>
      </dgm:t>
    </dgm:pt>
    <dgm:pt modelId="{FB4CB652-F1E7-4EBE-95AC-693E2A6AB14F}" type="sibTrans" cxnId="{132D1B08-74D3-48A0-ABBB-0E001530F032}">
      <dgm:prSet/>
      <dgm:spPr/>
      <dgm:t>
        <a:bodyPr/>
        <a:lstStyle/>
        <a:p>
          <a:endParaRPr lang="zh-CN" altLang="en-US"/>
        </a:p>
      </dgm:t>
    </dgm:pt>
    <dgm:pt modelId="{FA95000E-510D-4CDE-AA49-F5DF110E5DBF}">
      <dgm:prSet phldrT="[文本]" custT="1"/>
      <dgm:spPr/>
      <dgm:t>
        <a:bodyPr/>
        <a:lstStyle/>
        <a:p>
          <a:r>
            <a:rPr lang="zh-CN" altLang="en-US" sz="1600" b="1" dirty="0">
              <a:solidFill>
                <a:schemeClr val="tx1"/>
              </a:solidFill>
            </a:rPr>
            <a:t>数据</a:t>
          </a:r>
        </a:p>
      </dgm:t>
    </dgm:pt>
    <dgm:pt modelId="{1684FE0F-B5CF-4F26-99D8-FE556B89E3EB}" type="parTrans" cxnId="{18BC598B-C2E5-4DC9-81B2-E598EAA8961F}">
      <dgm:prSet/>
      <dgm:spPr/>
      <dgm:t>
        <a:bodyPr/>
        <a:lstStyle/>
        <a:p>
          <a:endParaRPr lang="zh-CN" altLang="en-US"/>
        </a:p>
      </dgm:t>
    </dgm:pt>
    <dgm:pt modelId="{C74D3A2A-47A5-44D2-A05B-7FE52DD3FE3A}" type="sibTrans" cxnId="{18BC598B-C2E5-4DC9-81B2-E598EAA8961F}">
      <dgm:prSet/>
      <dgm:spPr/>
      <dgm:t>
        <a:bodyPr/>
        <a:lstStyle/>
        <a:p>
          <a:endParaRPr lang="zh-CN" altLang="en-US"/>
        </a:p>
      </dgm:t>
    </dgm:pt>
    <dgm:pt modelId="{AB028C35-722F-4F77-9496-EA0650A6B296}">
      <dgm:prSet phldrT="[文本]"/>
      <dgm:spPr/>
      <dgm:t>
        <a:bodyPr/>
        <a:lstStyle/>
        <a:p>
          <a:r>
            <a:rPr lang="zh-CN" altLang="en-US" dirty="0"/>
            <a:t>软件系统</a:t>
          </a:r>
        </a:p>
      </dgm:t>
    </dgm:pt>
    <dgm:pt modelId="{1ADE2F00-2E05-49C6-83CD-012E4B46A10C}" type="sibTrans" cxnId="{F7CDD4B5-C407-45EC-BADD-8C5D779F9270}">
      <dgm:prSet/>
      <dgm:spPr/>
      <dgm:t>
        <a:bodyPr/>
        <a:lstStyle/>
        <a:p>
          <a:endParaRPr lang="zh-CN" altLang="en-US"/>
        </a:p>
      </dgm:t>
    </dgm:pt>
    <dgm:pt modelId="{C583B518-388E-4B44-BD77-94C486272AA1}" type="parTrans" cxnId="{F7CDD4B5-C407-45EC-BADD-8C5D779F9270}">
      <dgm:prSet/>
      <dgm:spPr/>
      <dgm:t>
        <a:bodyPr/>
        <a:lstStyle/>
        <a:p>
          <a:endParaRPr lang="zh-CN" altLang="en-US"/>
        </a:p>
      </dgm:t>
    </dgm:pt>
    <dgm:pt modelId="{0F12C3C2-32F3-4C92-A75B-9E4789783ED4}" type="pres">
      <dgm:prSet presAssocID="{84E2535B-BDE1-4E09-860F-BBD97A2BD8B6}" presName="Name0" presStyleCnt="0">
        <dgm:presLayoutVars>
          <dgm:chMax val="4"/>
          <dgm:resizeHandles val="exact"/>
        </dgm:presLayoutVars>
      </dgm:prSet>
      <dgm:spPr/>
    </dgm:pt>
    <dgm:pt modelId="{CDB64ACC-C6C8-4A43-8ABA-2CA4FC0B77AF}" type="pres">
      <dgm:prSet presAssocID="{84E2535B-BDE1-4E09-860F-BBD97A2BD8B6}" presName="ellipse" presStyleLbl="trBgShp" presStyleIdx="0" presStyleCnt="1"/>
      <dgm:spPr/>
    </dgm:pt>
    <dgm:pt modelId="{ED2BE9F3-FB9B-45C9-9F77-8CF7CE470936}" type="pres">
      <dgm:prSet presAssocID="{84E2535B-BDE1-4E09-860F-BBD97A2BD8B6}" presName="arrow1" presStyleLbl="fgShp" presStyleIdx="0" presStyleCnt="1"/>
      <dgm:spPr/>
    </dgm:pt>
    <dgm:pt modelId="{81908AF6-711C-4521-AFF8-8B6DC69CB860}" type="pres">
      <dgm:prSet presAssocID="{84E2535B-BDE1-4E09-860F-BBD97A2BD8B6}" presName="rectangle" presStyleLbl="revTx" presStyleIdx="0" presStyleCnt="1">
        <dgm:presLayoutVars>
          <dgm:bulletEnabled val="1"/>
        </dgm:presLayoutVars>
      </dgm:prSet>
      <dgm:spPr/>
    </dgm:pt>
    <dgm:pt modelId="{0453667A-07C4-4713-8CF8-AC61BAE3C43D}" type="pres">
      <dgm:prSet presAssocID="{D831C498-0E4C-4DE3-B07B-CB8F4035B4BB}" presName="item1" presStyleLbl="node1" presStyleIdx="0" presStyleCnt="3" custScaleX="124232" custScaleY="114719" custLinFactNeighborX="-1372" custLinFactNeighborY="-34396">
        <dgm:presLayoutVars>
          <dgm:bulletEnabled val="1"/>
        </dgm:presLayoutVars>
      </dgm:prSet>
      <dgm:spPr/>
    </dgm:pt>
    <dgm:pt modelId="{8E1D98FD-DFD6-44C4-B13F-FABFFDE0289B}" type="pres">
      <dgm:prSet presAssocID="{FA95000E-510D-4CDE-AA49-F5DF110E5DBF}" presName="item2" presStyleLbl="node1" presStyleIdx="1" presStyleCnt="3" custScaleX="123258" custScaleY="103909" custLinFactNeighborX="5250" custLinFactNeighborY="-23062">
        <dgm:presLayoutVars>
          <dgm:bulletEnabled val="1"/>
        </dgm:presLayoutVars>
      </dgm:prSet>
      <dgm:spPr/>
    </dgm:pt>
    <dgm:pt modelId="{45D50B5C-9119-423B-9735-7B30AC0B8B05}" type="pres">
      <dgm:prSet presAssocID="{AB028C35-722F-4F77-9496-EA0650A6B296}" presName="item3" presStyleLbl="node1" presStyleIdx="2" presStyleCnt="3" custScaleX="102189" custScaleY="100000" custLinFactNeighborX="-5698" custLinFactNeighborY="-36683">
        <dgm:presLayoutVars>
          <dgm:bulletEnabled val="1"/>
        </dgm:presLayoutVars>
      </dgm:prSet>
      <dgm:spPr/>
    </dgm:pt>
    <dgm:pt modelId="{9DC6DE26-198E-48DF-9E5E-1C8EC915DAEE}" type="pres">
      <dgm:prSet presAssocID="{84E2535B-BDE1-4E09-860F-BBD97A2BD8B6}" presName="funnel" presStyleLbl="trAlignAcc1" presStyleIdx="0" presStyleCnt="1" custLinFactNeighborX="57" custLinFactNeighborY="3457"/>
      <dgm:spPr/>
    </dgm:pt>
  </dgm:ptLst>
  <dgm:cxnLst>
    <dgm:cxn modelId="{132D1B08-74D3-48A0-ABBB-0E001530F032}" srcId="{84E2535B-BDE1-4E09-860F-BBD97A2BD8B6}" destId="{D831C498-0E4C-4DE3-B07B-CB8F4035B4BB}" srcOrd="1" destOrd="0" parTransId="{F2BE8E39-CC4A-47D4-9604-C34B45764E18}" sibTransId="{FB4CB652-F1E7-4EBE-95AC-693E2A6AB14F}"/>
    <dgm:cxn modelId="{159FA427-61FE-4CAF-A643-880F92DCA4BA}" type="presOf" srcId="{FA95000E-510D-4CDE-AA49-F5DF110E5DBF}" destId="{0453667A-07C4-4713-8CF8-AC61BAE3C43D}" srcOrd="0" destOrd="0" presId="urn:microsoft.com/office/officeart/2005/8/layout/funnel1"/>
    <dgm:cxn modelId="{9E63A12E-AEE4-42A9-B650-6A08FA1CB0F6}" type="presOf" srcId="{84E2535B-BDE1-4E09-860F-BBD97A2BD8B6}" destId="{0F12C3C2-32F3-4C92-A75B-9E4789783ED4}" srcOrd="0" destOrd="0" presId="urn:microsoft.com/office/officeart/2005/8/layout/funnel1"/>
    <dgm:cxn modelId="{3BA2F435-0489-4209-A1C3-6F4AC8AC28AB}" type="presOf" srcId="{D831C498-0E4C-4DE3-B07B-CB8F4035B4BB}" destId="{8E1D98FD-DFD6-44C4-B13F-FABFFDE0289B}" srcOrd="0" destOrd="0" presId="urn:microsoft.com/office/officeart/2005/8/layout/funnel1"/>
    <dgm:cxn modelId="{7C22FF6A-0977-42C9-AB78-B4CC275B69A6}" type="presOf" srcId="{50D5B013-E321-4BC7-9A7E-BD3F4E1888E6}" destId="{45D50B5C-9119-423B-9735-7B30AC0B8B05}" srcOrd="0" destOrd="0" presId="urn:microsoft.com/office/officeart/2005/8/layout/funnel1"/>
    <dgm:cxn modelId="{18BC598B-C2E5-4DC9-81B2-E598EAA8961F}" srcId="{84E2535B-BDE1-4E09-860F-BBD97A2BD8B6}" destId="{FA95000E-510D-4CDE-AA49-F5DF110E5DBF}" srcOrd="2" destOrd="0" parTransId="{1684FE0F-B5CF-4F26-99D8-FE556B89E3EB}" sibTransId="{C74D3A2A-47A5-44D2-A05B-7FE52DD3FE3A}"/>
    <dgm:cxn modelId="{F7CDD4B5-C407-45EC-BADD-8C5D779F9270}" srcId="{84E2535B-BDE1-4E09-860F-BBD97A2BD8B6}" destId="{AB028C35-722F-4F77-9496-EA0650A6B296}" srcOrd="3" destOrd="0" parTransId="{C583B518-388E-4B44-BD77-94C486272AA1}" sibTransId="{1ADE2F00-2E05-49C6-83CD-012E4B46A10C}"/>
    <dgm:cxn modelId="{267661EB-D799-478C-909F-FC3F550EB0FB}" type="presOf" srcId="{AB028C35-722F-4F77-9496-EA0650A6B296}" destId="{81908AF6-711C-4521-AFF8-8B6DC69CB860}" srcOrd="0" destOrd="0" presId="urn:microsoft.com/office/officeart/2005/8/layout/funnel1"/>
    <dgm:cxn modelId="{E534D3F4-97C9-4707-B3F0-786B8FF36087}" srcId="{84E2535B-BDE1-4E09-860F-BBD97A2BD8B6}" destId="{50D5B013-E321-4BC7-9A7E-BD3F4E1888E6}" srcOrd="0" destOrd="0" parTransId="{A40D8B43-EFC6-4EAE-9072-DDCADDF6A62B}" sibTransId="{9377DE26-6B53-4302-A52E-5CC586B7EAEB}"/>
    <dgm:cxn modelId="{7488740C-346D-4A3D-8720-7C325B0DCAA4}" type="presParOf" srcId="{0F12C3C2-32F3-4C92-A75B-9E4789783ED4}" destId="{CDB64ACC-C6C8-4A43-8ABA-2CA4FC0B77AF}" srcOrd="0" destOrd="0" presId="urn:microsoft.com/office/officeart/2005/8/layout/funnel1"/>
    <dgm:cxn modelId="{A8CFBE87-45B1-4DDE-A3CE-1F9DCEB72517}" type="presParOf" srcId="{0F12C3C2-32F3-4C92-A75B-9E4789783ED4}" destId="{ED2BE9F3-FB9B-45C9-9F77-8CF7CE470936}" srcOrd="1" destOrd="0" presId="urn:microsoft.com/office/officeart/2005/8/layout/funnel1"/>
    <dgm:cxn modelId="{FE0C3AAB-2138-41EE-8BBD-61E1E337BB2E}" type="presParOf" srcId="{0F12C3C2-32F3-4C92-A75B-9E4789783ED4}" destId="{81908AF6-711C-4521-AFF8-8B6DC69CB860}" srcOrd="2" destOrd="0" presId="urn:microsoft.com/office/officeart/2005/8/layout/funnel1"/>
    <dgm:cxn modelId="{C452EDBF-BB7E-4EDC-895F-5F21DC9EBF91}" type="presParOf" srcId="{0F12C3C2-32F3-4C92-A75B-9E4789783ED4}" destId="{0453667A-07C4-4713-8CF8-AC61BAE3C43D}" srcOrd="3" destOrd="0" presId="urn:microsoft.com/office/officeart/2005/8/layout/funnel1"/>
    <dgm:cxn modelId="{A73C5597-74FF-4A6D-B9BA-9D6E52B964A8}" type="presParOf" srcId="{0F12C3C2-32F3-4C92-A75B-9E4789783ED4}" destId="{8E1D98FD-DFD6-44C4-B13F-FABFFDE0289B}" srcOrd="4" destOrd="0" presId="urn:microsoft.com/office/officeart/2005/8/layout/funnel1"/>
    <dgm:cxn modelId="{A7AB832C-155F-467D-BEE9-2FA7F2C6C575}" type="presParOf" srcId="{0F12C3C2-32F3-4C92-A75B-9E4789783ED4}" destId="{45D50B5C-9119-423B-9735-7B30AC0B8B05}" srcOrd="5" destOrd="0" presId="urn:microsoft.com/office/officeart/2005/8/layout/funnel1"/>
    <dgm:cxn modelId="{EB1FB302-E3F8-4D12-B9C4-E6427079AE84}" type="presParOf" srcId="{0F12C3C2-32F3-4C92-A75B-9E4789783ED4}" destId="{9DC6DE26-198E-48DF-9E5E-1C8EC915DAE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D7CA41-88B5-446E-8920-0EAC0B30BA5B}" type="doc">
      <dgm:prSet loTypeId="urn:microsoft.com/office/officeart/2005/8/layout/arrow6" loCatId="relationship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zh-CN" altLang="en-US"/>
        </a:p>
      </dgm:t>
    </dgm:pt>
    <dgm:pt modelId="{F938672C-BCA3-459D-AAF0-04FF18E5B68F}">
      <dgm:prSet custT="1"/>
      <dgm:spPr/>
      <dgm:t>
        <a:bodyPr/>
        <a:lstStyle/>
        <a:p>
          <a:pPr rtl="0"/>
          <a:r>
            <a:rPr lang="zh-CN" altLang="en-US" sz="2400" b="1" dirty="0">
              <a:latin typeface="黑体" pitchFamily="49" charset="-122"/>
              <a:ea typeface="黑体" pitchFamily="49" charset="-122"/>
            </a:rPr>
            <a:t>数据流图的优势</a:t>
          </a:r>
          <a:endParaRPr lang="zh-CN" altLang="en-US" sz="2400" dirty="0">
            <a:latin typeface="黑体" pitchFamily="49" charset="-122"/>
            <a:ea typeface="黑体" pitchFamily="49" charset="-122"/>
          </a:endParaRPr>
        </a:p>
      </dgm:t>
    </dgm:pt>
    <dgm:pt modelId="{7FD759E5-1018-44C1-9227-7511F28DDA26}" type="parTrans" cxnId="{4750CA7A-6BD0-441A-B385-F338FA43E72F}">
      <dgm:prSet/>
      <dgm:spPr/>
      <dgm:t>
        <a:bodyPr/>
        <a:lstStyle/>
        <a:p>
          <a:endParaRPr lang="zh-CN" altLang="en-US"/>
        </a:p>
      </dgm:t>
    </dgm:pt>
    <dgm:pt modelId="{526190AC-5D92-4183-8E66-E021333CC2AC}" type="sibTrans" cxnId="{4750CA7A-6BD0-441A-B385-F338FA43E72F}">
      <dgm:prSet/>
      <dgm:spPr/>
      <dgm:t>
        <a:bodyPr/>
        <a:lstStyle/>
        <a:p>
          <a:endParaRPr lang="zh-CN" altLang="en-US"/>
        </a:p>
      </dgm:t>
    </dgm:pt>
    <dgm:pt modelId="{7B59E967-4AD7-4FF8-A3A0-BDADEB93301A}">
      <dgm:prSet custT="1"/>
      <dgm:spPr/>
      <dgm:t>
        <a:bodyPr/>
        <a:lstStyle/>
        <a:p>
          <a:pPr rtl="0"/>
          <a:r>
            <a:rPr lang="zh-CN" altLang="en-US" sz="2000" dirty="0">
              <a:latin typeface="黑体" pitchFamily="49" charset="-122"/>
              <a:ea typeface="黑体" pitchFamily="49" charset="-122"/>
            </a:rPr>
            <a:t>直观</a:t>
          </a:r>
        </a:p>
      </dgm:t>
    </dgm:pt>
    <dgm:pt modelId="{D8A25334-A135-46B9-9B8E-7A6CEBD6A8A6}" type="parTrans" cxnId="{01C97AFD-A088-4B03-AF71-F4ED8D2DC612}">
      <dgm:prSet/>
      <dgm:spPr/>
      <dgm:t>
        <a:bodyPr/>
        <a:lstStyle/>
        <a:p>
          <a:endParaRPr lang="zh-CN" altLang="en-US"/>
        </a:p>
      </dgm:t>
    </dgm:pt>
    <dgm:pt modelId="{69A9284B-8C68-4DDB-ABC4-AD19FFF84024}" type="sibTrans" cxnId="{01C97AFD-A088-4B03-AF71-F4ED8D2DC612}">
      <dgm:prSet/>
      <dgm:spPr/>
      <dgm:t>
        <a:bodyPr/>
        <a:lstStyle/>
        <a:p>
          <a:endParaRPr lang="zh-CN" altLang="en-US"/>
        </a:p>
      </dgm:t>
    </dgm:pt>
    <dgm:pt modelId="{937770CE-2854-42B9-A50E-59788DA555D0}">
      <dgm:prSet custT="1"/>
      <dgm:spPr/>
      <dgm:t>
        <a:bodyPr/>
        <a:lstStyle/>
        <a:p>
          <a:pPr rtl="0"/>
          <a:r>
            <a:rPr lang="zh-CN" altLang="en-US" sz="2000">
              <a:latin typeface="黑体" pitchFamily="49" charset="-122"/>
              <a:ea typeface="黑体" pitchFamily="49" charset="-122"/>
            </a:rPr>
            <a:t>易懂</a:t>
          </a:r>
        </a:p>
      </dgm:t>
    </dgm:pt>
    <dgm:pt modelId="{FAC27070-9F5D-4E8F-9A32-3C3B30BB07E6}" type="parTrans" cxnId="{A180E124-A27E-4C37-B873-8A027AB21952}">
      <dgm:prSet/>
      <dgm:spPr/>
      <dgm:t>
        <a:bodyPr/>
        <a:lstStyle/>
        <a:p>
          <a:endParaRPr lang="zh-CN" altLang="en-US"/>
        </a:p>
      </dgm:t>
    </dgm:pt>
    <dgm:pt modelId="{1BD435EA-3A9F-4500-B4DA-83700E1D2F7D}" type="sibTrans" cxnId="{A180E124-A27E-4C37-B873-8A027AB21952}">
      <dgm:prSet/>
      <dgm:spPr/>
      <dgm:t>
        <a:bodyPr/>
        <a:lstStyle/>
        <a:p>
          <a:endParaRPr lang="zh-CN" altLang="en-US"/>
        </a:p>
      </dgm:t>
    </dgm:pt>
    <dgm:pt modelId="{3899F514-089B-4C49-AD23-0222D1D75380}">
      <dgm:prSet custT="1"/>
      <dgm:spPr/>
      <dgm:t>
        <a:bodyPr/>
        <a:lstStyle/>
        <a:p>
          <a:pPr rtl="0"/>
          <a:r>
            <a:rPr lang="zh-CN" altLang="en-US" sz="2400" b="1">
              <a:latin typeface="黑体" pitchFamily="49" charset="-122"/>
              <a:ea typeface="黑体" pitchFamily="49" charset="-122"/>
            </a:rPr>
            <a:t>数据流图的局限性</a:t>
          </a:r>
          <a:endParaRPr lang="zh-CN" altLang="en-US" sz="2400">
            <a:latin typeface="黑体" pitchFamily="49" charset="-122"/>
            <a:ea typeface="黑体" pitchFamily="49" charset="-122"/>
          </a:endParaRPr>
        </a:p>
      </dgm:t>
    </dgm:pt>
    <dgm:pt modelId="{8FF414F7-CC6C-4C8F-83E8-18BC9A697FCC}" type="parTrans" cxnId="{6917BC8D-59AF-42E9-93B7-5D928A41FE23}">
      <dgm:prSet/>
      <dgm:spPr/>
      <dgm:t>
        <a:bodyPr/>
        <a:lstStyle/>
        <a:p>
          <a:endParaRPr lang="zh-CN" altLang="en-US"/>
        </a:p>
      </dgm:t>
    </dgm:pt>
    <dgm:pt modelId="{026906A4-A4D8-4DB6-A9E6-E723BF5B6BEC}" type="sibTrans" cxnId="{6917BC8D-59AF-42E9-93B7-5D928A41FE23}">
      <dgm:prSet/>
      <dgm:spPr/>
      <dgm:t>
        <a:bodyPr/>
        <a:lstStyle/>
        <a:p>
          <a:endParaRPr lang="zh-CN" altLang="en-US"/>
        </a:p>
      </dgm:t>
    </dgm:pt>
    <dgm:pt modelId="{0353AAEC-340E-4F64-8D20-AC1A0071E90F}">
      <dgm:prSet custT="1"/>
      <dgm:spPr/>
      <dgm:t>
        <a:bodyPr/>
        <a:lstStyle/>
        <a:p>
          <a:pPr rtl="0"/>
          <a:r>
            <a:rPr lang="zh-CN" altLang="en-US" sz="2000">
              <a:latin typeface="黑体" pitchFamily="49" charset="-122"/>
              <a:ea typeface="黑体" pitchFamily="49" charset="-122"/>
            </a:rPr>
            <a:t>时序逻辑不清晰</a:t>
          </a:r>
        </a:p>
      </dgm:t>
    </dgm:pt>
    <dgm:pt modelId="{D931E402-8857-4527-B49A-4D82F26E8719}" type="parTrans" cxnId="{6C687C20-0938-4D3D-8300-7D9174EDFE1F}">
      <dgm:prSet/>
      <dgm:spPr/>
      <dgm:t>
        <a:bodyPr/>
        <a:lstStyle/>
        <a:p>
          <a:endParaRPr lang="zh-CN" altLang="en-US"/>
        </a:p>
      </dgm:t>
    </dgm:pt>
    <dgm:pt modelId="{82E34FA4-F679-4ED5-B52C-E0D1AFE31852}" type="sibTrans" cxnId="{6C687C20-0938-4D3D-8300-7D9174EDFE1F}">
      <dgm:prSet/>
      <dgm:spPr/>
      <dgm:t>
        <a:bodyPr/>
        <a:lstStyle/>
        <a:p>
          <a:endParaRPr lang="zh-CN" altLang="en-US"/>
        </a:p>
      </dgm:t>
    </dgm:pt>
    <dgm:pt modelId="{A7F6F6F2-3A2D-4B39-AE5E-191407D0526F}">
      <dgm:prSet custT="1"/>
      <dgm:spPr/>
      <dgm:t>
        <a:bodyPr/>
        <a:lstStyle/>
        <a:p>
          <a:pPr rtl="0"/>
          <a:r>
            <a:rPr lang="zh-CN" altLang="en-US" sz="2000" dirty="0">
              <a:latin typeface="黑体" pitchFamily="49" charset="-122"/>
              <a:ea typeface="黑体" pitchFamily="49" charset="-122"/>
            </a:rPr>
            <a:t>难以刻画反应式行为</a:t>
          </a:r>
        </a:p>
      </dgm:t>
    </dgm:pt>
    <dgm:pt modelId="{B7EB2377-6722-4E12-9A4D-59B4BAC95EA8}" type="parTrans" cxnId="{628007C0-DEB1-4833-8C01-C052E8A03915}">
      <dgm:prSet/>
      <dgm:spPr/>
      <dgm:t>
        <a:bodyPr/>
        <a:lstStyle/>
        <a:p>
          <a:endParaRPr lang="zh-CN" altLang="en-US"/>
        </a:p>
      </dgm:t>
    </dgm:pt>
    <dgm:pt modelId="{0753049E-1DC7-406E-87A5-CBCC8F15C1FA}" type="sibTrans" cxnId="{628007C0-DEB1-4833-8C01-C052E8A03915}">
      <dgm:prSet/>
      <dgm:spPr/>
      <dgm:t>
        <a:bodyPr/>
        <a:lstStyle/>
        <a:p>
          <a:endParaRPr lang="zh-CN" altLang="en-US"/>
        </a:p>
      </dgm:t>
    </dgm:pt>
    <dgm:pt modelId="{370216E8-4E63-4015-A64F-DA221E122E65}" type="pres">
      <dgm:prSet presAssocID="{68D7CA41-88B5-446E-8920-0EAC0B30BA5B}" presName="compositeShape" presStyleCnt="0">
        <dgm:presLayoutVars>
          <dgm:chMax val="2"/>
          <dgm:dir/>
          <dgm:resizeHandles val="exact"/>
        </dgm:presLayoutVars>
      </dgm:prSet>
      <dgm:spPr/>
    </dgm:pt>
    <dgm:pt modelId="{4913977F-7E22-4267-80C8-CADCCE50B38D}" type="pres">
      <dgm:prSet presAssocID="{68D7CA41-88B5-446E-8920-0EAC0B30BA5B}" presName="ribbon" presStyleLbl="node1" presStyleIdx="0" presStyleCnt="1"/>
      <dgm:spPr/>
    </dgm:pt>
    <dgm:pt modelId="{7C815497-96ED-490D-892C-F58CCEB8909B}" type="pres">
      <dgm:prSet presAssocID="{68D7CA41-88B5-446E-8920-0EAC0B30BA5B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E017B62-22F3-4EA9-97E0-110362924C72}" type="pres">
      <dgm:prSet presAssocID="{68D7CA41-88B5-446E-8920-0EAC0B30BA5B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713AB0E-81BE-4C0D-8DB3-8EDB345DF62B}" type="presOf" srcId="{A7F6F6F2-3A2D-4B39-AE5E-191407D0526F}" destId="{FE017B62-22F3-4EA9-97E0-110362924C72}" srcOrd="0" destOrd="2" presId="urn:microsoft.com/office/officeart/2005/8/layout/arrow6"/>
    <dgm:cxn modelId="{6C687C20-0938-4D3D-8300-7D9174EDFE1F}" srcId="{3899F514-089B-4C49-AD23-0222D1D75380}" destId="{0353AAEC-340E-4F64-8D20-AC1A0071E90F}" srcOrd="0" destOrd="0" parTransId="{D931E402-8857-4527-B49A-4D82F26E8719}" sibTransId="{82E34FA4-F679-4ED5-B52C-E0D1AFE31852}"/>
    <dgm:cxn modelId="{A180E124-A27E-4C37-B873-8A027AB21952}" srcId="{F938672C-BCA3-459D-AAF0-04FF18E5B68F}" destId="{937770CE-2854-42B9-A50E-59788DA555D0}" srcOrd="1" destOrd="0" parTransId="{FAC27070-9F5D-4E8F-9A32-3C3B30BB07E6}" sibTransId="{1BD435EA-3A9F-4500-B4DA-83700E1D2F7D}"/>
    <dgm:cxn modelId="{43C5653B-07FB-4FC3-BADE-58B12077E279}" type="presOf" srcId="{3899F514-089B-4C49-AD23-0222D1D75380}" destId="{FE017B62-22F3-4EA9-97E0-110362924C72}" srcOrd="0" destOrd="0" presId="urn:microsoft.com/office/officeart/2005/8/layout/arrow6"/>
    <dgm:cxn modelId="{B4AF9445-7100-4C0E-87FF-9B7210FB6D9A}" type="presOf" srcId="{7B59E967-4AD7-4FF8-A3A0-BDADEB93301A}" destId="{7C815497-96ED-490D-892C-F58CCEB8909B}" srcOrd="0" destOrd="1" presId="urn:microsoft.com/office/officeart/2005/8/layout/arrow6"/>
    <dgm:cxn modelId="{0313166E-8687-4AFC-BA5D-DAD9FF2F86D4}" type="presOf" srcId="{F938672C-BCA3-459D-AAF0-04FF18E5B68F}" destId="{7C815497-96ED-490D-892C-F58CCEB8909B}" srcOrd="0" destOrd="0" presId="urn:microsoft.com/office/officeart/2005/8/layout/arrow6"/>
    <dgm:cxn modelId="{5411BE52-27FB-4A8A-935A-F0D24CD81AC3}" type="presOf" srcId="{0353AAEC-340E-4F64-8D20-AC1A0071E90F}" destId="{FE017B62-22F3-4EA9-97E0-110362924C72}" srcOrd="0" destOrd="1" presId="urn:microsoft.com/office/officeart/2005/8/layout/arrow6"/>
    <dgm:cxn modelId="{4750CA7A-6BD0-441A-B385-F338FA43E72F}" srcId="{68D7CA41-88B5-446E-8920-0EAC0B30BA5B}" destId="{F938672C-BCA3-459D-AAF0-04FF18E5B68F}" srcOrd="0" destOrd="0" parTransId="{7FD759E5-1018-44C1-9227-7511F28DDA26}" sibTransId="{526190AC-5D92-4183-8E66-E021333CC2AC}"/>
    <dgm:cxn modelId="{6917BC8D-59AF-42E9-93B7-5D928A41FE23}" srcId="{68D7CA41-88B5-446E-8920-0EAC0B30BA5B}" destId="{3899F514-089B-4C49-AD23-0222D1D75380}" srcOrd="1" destOrd="0" parTransId="{8FF414F7-CC6C-4C8F-83E8-18BC9A697FCC}" sibTransId="{026906A4-A4D8-4DB6-A9E6-E723BF5B6BEC}"/>
    <dgm:cxn modelId="{520C69BE-BBE5-4CCA-97BD-7EB1B7FA5829}" type="presOf" srcId="{68D7CA41-88B5-446E-8920-0EAC0B30BA5B}" destId="{370216E8-4E63-4015-A64F-DA221E122E65}" srcOrd="0" destOrd="0" presId="urn:microsoft.com/office/officeart/2005/8/layout/arrow6"/>
    <dgm:cxn modelId="{628007C0-DEB1-4833-8C01-C052E8A03915}" srcId="{3899F514-089B-4C49-AD23-0222D1D75380}" destId="{A7F6F6F2-3A2D-4B39-AE5E-191407D0526F}" srcOrd="1" destOrd="0" parTransId="{B7EB2377-6722-4E12-9A4D-59B4BAC95EA8}" sibTransId="{0753049E-1DC7-406E-87A5-CBCC8F15C1FA}"/>
    <dgm:cxn modelId="{D479D4C3-F8BE-4CB0-9328-0818E09A96F0}" type="presOf" srcId="{937770CE-2854-42B9-A50E-59788DA555D0}" destId="{7C815497-96ED-490D-892C-F58CCEB8909B}" srcOrd="0" destOrd="2" presId="urn:microsoft.com/office/officeart/2005/8/layout/arrow6"/>
    <dgm:cxn modelId="{01C97AFD-A088-4B03-AF71-F4ED8D2DC612}" srcId="{F938672C-BCA3-459D-AAF0-04FF18E5B68F}" destId="{7B59E967-4AD7-4FF8-A3A0-BDADEB93301A}" srcOrd="0" destOrd="0" parTransId="{D8A25334-A135-46B9-9B8E-7A6CEBD6A8A6}" sibTransId="{69A9284B-8C68-4DDB-ABC4-AD19FFF84024}"/>
    <dgm:cxn modelId="{50090402-D78F-4FFE-A15A-491289D77514}" type="presParOf" srcId="{370216E8-4E63-4015-A64F-DA221E122E65}" destId="{4913977F-7E22-4267-80C8-CADCCE50B38D}" srcOrd="0" destOrd="0" presId="urn:microsoft.com/office/officeart/2005/8/layout/arrow6"/>
    <dgm:cxn modelId="{8A63FAC6-7E1F-4D8D-8B65-8DF5A2EBAF6C}" type="presParOf" srcId="{370216E8-4E63-4015-A64F-DA221E122E65}" destId="{7C815497-96ED-490D-892C-F58CCEB8909B}" srcOrd="1" destOrd="0" presId="urn:microsoft.com/office/officeart/2005/8/layout/arrow6"/>
    <dgm:cxn modelId="{FFE745AA-0B39-49DE-9A15-3DE673572833}" type="presParOf" srcId="{370216E8-4E63-4015-A64F-DA221E122E65}" destId="{FE017B62-22F3-4EA9-97E0-110362924C72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A0588-CE28-4D7A-93CE-0E0C64AB477D}">
      <dsp:nvSpPr>
        <dsp:cNvPr id="0" name=""/>
        <dsp:cNvSpPr/>
      </dsp:nvSpPr>
      <dsp:spPr>
        <a:xfrm>
          <a:off x="0" y="1155"/>
          <a:ext cx="4619296" cy="6385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数据流图</a:t>
          </a:r>
        </a:p>
      </dsp:txBody>
      <dsp:txXfrm>
        <a:off x="31171" y="32326"/>
        <a:ext cx="4556954" cy="576208"/>
      </dsp:txXfrm>
    </dsp:sp>
    <dsp:sp modelId="{1F60EEA7-1ECD-4D69-A8C8-2566258838B7}">
      <dsp:nvSpPr>
        <dsp:cNvPr id="0" name=""/>
        <dsp:cNvSpPr/>
      </dsp:nvSpPr>
      <dsp:spPr>
        <a:xfrm>
          <a:off x="0" y="645493"/>
          <a:ext cx="4619296" cy="6385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状态转换图</a:t>
          </a:r>
        </a:p>
      </dsp:txBody>
      <dsp:txXfrm>
        <a:off x="31171" y="676664"/>
        <a:ext cx="4556954" cy="576208"/>
      </dsp:txXfrm>
    </dsp:sp>
    <dsp:sp modelId="{7095C8D6-00F7-4D0A-8EDA-23B58879B2C8}">
      <dsp:nvSpPr>
        <dsp:cNvPr id="0" name=""/>
        <dsp:cNvSpPr/>
      </dsp:nvSpPr>
      <dsp:spPr>
        <a:xfrm>
          <a:off x="0" y="1289830"/>
          <a:ext cx="4619296" cy="6385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决策表与决策树</a:t>
          </a:r>
        </a:p>
      </dsp:txBody>
      <dsp:txXfrm>
        <a:off x="31171" y="1321001"/>
        <a:ext cx="4556954" cy="576208"/>
      </dsp:txXfrm>
    </dsp:sp>
    <dsp:sp modelId="{7AB38C83-6543-49D3-8CD4-76F06D145590}">
      <dsp:nvSpPr>
        <dsp:cNvPr id="0" name=""/>
        <dsp:cNvSpPr/>
      </dsp:nvSpPr>
      <dsp:spPr>
        <a:xfrm>
          <a:off x="0" y="1934168"/>
          <a:ext cx="4619296" cy="6385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类图</a:t>
          </a:r>
        </a:p>
      </dsp:txBody>
      <dsp:txXfrm>
        <a:off x="31171" y="1965339"/>
        <a:ext cx="4556954" cy="576208"/>
      </dsp:txXfrm>
    </dsp:sp>
    <dsp:sp modelId="{7C74E407-9447-411E-8B6C-BF67D63A130E}">
      <dsp:nvSpPr>
        <dsp:cNvPr id="0" name=""/>
        <dsp:cNvSpPr/>
      </dsp:nvSpPr>
      <dsp:spPr>
        <a:xfrm>
          <a:off x="0" y="2578505"/>
          <a:ext cx="4619296" cy="6385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对话图</a:t>
          </a:r>
        </a:p>
      </dsp:txBody>
      <dsp:txXfrm>
        <a:off x="31171" y="2609676"/>
        <a:ext cx="4556954" cy="576208"/>
      </dsp:txXfrm>
    </dsp:sp>
    <dsp:sp modelId="{E75E8036-4B00-473B-A095-9F68499B2DDB}">
      <dsp:nvSpPr>
        <dsp:cNvPr id="0" name=""/>
        <dsp:cNvSpPr/>
      </dsp:nvSpPr>
      <dsp:spPr>
        <a:xfrm>
          <a:off x="0" y="3222843"/>
          <a:ext cx="4619296" cy="6385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altLang="zh-CN" sz="2000" kern="1200" dirty="0">
            <a:latin typeface="+mn-ea"/>
            <a:ea typeface="+mn-ea"/>
          </a:endParaRPr>
        </a:p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000" kern="1200" dirty="0">
              <a:latin typeface="+mn-ea"/>
              <a:ea typeface="+mn-ea"/>
            </a:rPr>
            <a:t>实体关系图</a:t>
          </a:r>
          <a:endParaRPr lang="zh-CN" altLang="zh-CN" sz="2000" kern="1200" dirty="0">
            <a:latin typeface="+mn-ea"/>
            <a:ea typeface="+mn-ea"/>
          </a:endParaRPr>
        </a:p>
        <a:p>
          <a:pPr marL="0"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2000" kern="1200" dirty="0">
            <a:latin typeface="+mn-ea"/>
            <a:ea typeface="+mn-ea"/>
          </a:endParaRPr>
        </a:p>
      </dsp:txBody>
      <dsp:txXfrm>
        <a:off x="31171" y="3254014"/>
        <a:ext cx="4556954" cy="576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64ACC-C6C8-4A43-8ABA-2CA4FC0B77AF}">
      <dsp:nvSpPr>
        <dsp:cNvPr id="0" name=""/>
        <dsp:cNvSpPr/>
      </dsp:nvSpPr>
      <dsp:spPr>
        <a:xfrm>
          <a:off x="1450471" y="192168"/>
          <a:ext cx="3813802" cy="1324483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BE9F3-FB9B-45C9-9F77-8CF7CE470936}">
      <dsp:nvSpPr>
        <dsp:cNvPr id="0" name=""/>
        <dsp:cNvSpPr/>
      </dsp:nvSpPr>
      <dsp:spPr>
        <a:xfrm>
          <a:off x="2993731" y="3435378"/>
          <a:ext cx="739109" cy="473029"/>
        </a:xfrm>
        <a:prstGeom prst="down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08AF6-711C-4521-AFF8-8B6DC69CB860}">
      <dsp:nvSpPr>
        <dsp:cNvPr id="0" name=""/>
        <dsp:cNvSpPr/>
      </dsp:nvSpPr>
      <dsp:spPr>
        <a:xfrm>
          <a:off x="1589424" y="3813802"/>
          <a:ext cx="3547723" cy="886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软件系统</a:t>
          </a:r>
        </a:p>
      </dsp:txBody>
      <dsp:txXfrm>
        <a:off x="1589424" y="3813802"/>
        <a:ext cx="3547723" cy="886930"/>
      </dsp:txXfrm>
    </dsp:sp>
    <dsp:sp modelId="{0453667A-07C4-4713-8CF8-AC61BAE3C43D}">
      <dsp:nvSpPr>
        <dsp:cNvPr id="0" name=""/>
        <dsp:cNvSpPr/>
      </dsp:nvSpPr>
      <dsp:spPr>
        <a:xfrm>
          <a:off x="2657596" y="1063430"/>
          <a:ext cx="1652777" cy="15262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schemeClr val="tx1"/>
              </a:solidFill>
            </a:rPr>
            <a:t>数据</a:t>
          </a:r>
        </a:p>
      </dsp:txBody>
      <dsp:txXfrm>
        <a:off x="2899640" y="1286939"/>
        <a:ext cx="1168689" cy="1079199"/>
      </dsp:txXfrm>
    </dsp:sp>
    <dsp:sp modelId="{8E1D98FD-DFD6-44C4-B13F-FABFFDE0289B}">
      <dsp:nvSpPr>
        <dsp:cNvPr id="0" name=""/>
        <dsp:cNvSpPr/>
      </dsp:nvSpPr>
      <dsp:spPr>
        <a:xfrm>
          <a:off x="1800201" y="288033"/>
          <a:ext cx="1639819" cy="13824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schemeClr val="tx1"/>
              </a:solidFill>
            </a:rPr>
            <a:t>功能</a:t>
          </a:r>
          <a:endParaRPr lang="zh-CN" altLang="en-US" sz="1400" b="1" kern="1200" dirty="0">
            <a:solidFill>
              <a:schemeClr val="tx1"/>
            </a:solidFill>
          </a:endParaRPr>
        </a:p>
      </dsp:txBody>
      <dsp:txXfrm>
        <a:off x="2040347" y="490481"/>
        <a:ext cx="1159527" cy="977505"/>
      </dsp:txXfrm>
    </dsp:sp>
    <dsp:sp modelId="{45D50B5C-9119-423B-9735-7B30AC0B8B05}">
      <dsp:nvSpPr>
        <dsp:cNvPr id="0" name=""/>
        <dsp:cNvSpPr/>
      </dsp:nvSpPr>
      <dsp:spPr>
        <a:xfrm>
          <a:off x="3154661" y="0"/>
          <a:ext cx="1359518" cy="13303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schemeClr val="tx1"/>
              </a:solidFill>
            </a:rPr>
            <a:t>行为</a:t>
          </a:r>
          <a:endParaRPr lang="zh-CN" altLang="en-US" sz="2000" b="1" kern="1200" dirty="0">
            <a:solidFill>
              <a:schemeClr val="tx1"/>
            </a:solidFill>
          </a:endParaRPr>
        </a:p>
      </dsp:txBody>
      <dsp:txXfrm>
        <a:off x="3353758" y="194832"/>
        <a:ext cx="961324" cy="940732"/>
      </dsp:txXfrm>
    </dsp:sp>
    <dsp:sp modelId="{9DC6DE26-198E-48DF-9E5E-1C8EC915DAEE}">
      <dsp:nvSpPr>
        <dsp:cNvPr id="0" name=""/>
        <dsp:cNvSpPr/>
      </dsp:nvSpPr>
      <dsp:spPr>
        <a:xfrm>
          <a:off x="1296139" y="144032"/>
          <a:ext cx="4139010" cy="331120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3977F-7E22-4267-80C8-CADCCE50B38D}">
      <dsp:nvSpPr>
        <dsp:cNvPr id="0" name=""/>
        <dsp:cNvSpPr/>
      </dsp:nvSpPr>
      <dsp:spPr>
        <a:xfrm>
          <a:off x="0" y="515818"/>
          <a:ext cx="7094483" cy="2837793"/>
        </a:xfrm>
        <a:prstGeom prst="leftRightRibb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15497-96ED-490D-892C-F58CCEB8909B}">
      <dsp:nvSpPr>
        <dsp:cNvPr id="0" name=""/>
        <dsp:cNvSpPr/>
      </dsp:nvSpPr>
      <dsp:spPr>
        <a:xfrm>
          <a:off x="851338" y="1012432"/>
          <a:ext cx="2341179" cy="13905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黑体" pitchFamily="49" charset="-122"/>
              <a:ea typeface="黑体" pitchFamily="49" charset="-122"/>
            </a:rPr>
            <a:t>数据流图的优势</a:t>
          </a:r>
          <a:endParaRPr lang="zh-CN" altLang="en-US" sz="2400" kern="1200" dirty="0">
            <a:latin typeface="黑体" pitchFamily="49" charset="-122"/>
            <a:ea typeface="黑体" pitchFamily="49" charset="-122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黑体" pitchFamily="49" charset="-122"/>
              <a:ea typeface="黑体" pitchFamily="49" charset="-122"/>
            </a:rPr>
            <a:t>直观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>
              <a:latin typeface="黑体" pitchFamily="49" charset="-122"/>
              <a:ea typeface="黑体" pitchFamily="49" charset="-122"/>
            </a:rPr>
            <a:t>易懂</a:t>
          </a:r>
        </a:p>
      </dsp:txBody>
      <dsp:txXfrm>
        <a:off x="851338" y="1012432"/>
        <a:ext cx="2341179" cy="1390518"/>
      </dsp:txXfrm>
    </dsp:sp>
    <dsp:sp modelId="{FE017B62-22F3-4EA9-97E0-110362924C72}">
      <dsp:nvSpPr>
        <dsp:cNvPr id="0" name=""/>
        <dsp:cNvSpPr/>
      </dsp:nvSpPr>
      <dsp:spPr>
        <a:xfrm>
          <a:off x="3547242" y="1466479"/>
          <a:ext cx="2766848" cy="13905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>
              <a:latin typeface="黑体" pitchFamily="49" charset="-122"/>
              <a:ea typeface="黑体" pitchFamily="49" charset="-122"/>
            </a:rPr>
            <a:t>数据流图的局限性</a:t>
          </a:r>
          <a:endParaRPr lang="zh-CN" altLang="en-US" sz="2400" kern="1200">
            <a:latin typeface="黑体" pitchFamily="49" charset="-122"/>
            <a:ea typeface="黑体" pitchFamily="49" charset="-122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>
              <a:latin typeface="黑体" pitchFamily="49" charset="-122"/>
              <a:ea typeface="黑体" pitchFamily="49" charset="-122"/>
            </a:rPr>
            <a:t>时序逻辑不清晰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黑体" pitchFamily="49" charset="-122"/>
              <a:ea typeface="黑体" pitchFamily="49" charset="-122"/>
            </a:rPr>
            <a:t>难以刻画反应式行为</a:t>
          </a:r>
        </a:p>
      </dsp:txBody>
      <dsp:txXfrm>
        <a:off x="3547242" y="1466479"/>
        <a:ext cx="2766848" cy="1390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F9853-F423-439B-BCBF-36F625D3DBE7}" type="datetimeFigureOut">
              <a:rPr lang="zh-CN" altLang="en-US" smtClean="0"/>
              <a:t>2021-04-13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E6206-BDE5-4065-9057-FBCEE5A2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24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Pp143 The next level is constructed by decomposing the top-level system bubble into sub-functions.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Pp143 The next level is constructed by decomposing the top-level system bubble into sub-functions.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257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Pp143 The next level is constructed by decomposing the top-level system bubble into sub-functions.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18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56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3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401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514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057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63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66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979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这些分析模型我们以前可能见过</a:t>
            </a:r>
            <a:r>
              <a:rPr lang="en-US" altLang="zh-CN" dirty="0"/>
              <a:t>,</a:t>
            </a:r>
            <a:r>
              <a:rPr lang="zh-CN" altLang="en-US" dirty="0"/>
              <a:t>对于学过的模型</a:t>
            </a:r>
            <a:r>
              <a:rPr lang="en-US" altLang="zh-CN" dirty="0"/>
              <a:t>,</a:t>
            </a:r>
            <a:r>
              <a:rPr lang="zh-CN" altLang="en-US" dirty="0"/>
              <a:t>我们主要集中</a:t>
            </a:r>
            <a:r>
              <a:rPr lang="en-US" altLang="zh-CN" dirty="0"/>
              <a:t>2</a:t>
            </a:r>
            <a:r>
              <a:rPr lang="zh-CN" altLang="en-US" dirty="0"/>
              <a:t>点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1)</a:t>
            </a:r>
            <a:r>
              <a:rPr lang="zh-CN" altLang="en-US" dirty="0"/>
              <a:t> 这样的模型到底描述需求的哪些方面</a:t>
            </a:r>
            <a:r>
              <a:rPr lang="en-US" altLang="zh-CN" dirty="0"/>
              <a:t>? what aspect of requirement is it model? are they used in RE? 2) what kind of systems are they suitable for?  Focus on two  issues: try to answer the following questions for each analysis model.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551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这些分析模型我们以前可能见过</a:t>
            </a:r>
            <a:r>
              <a:rPr lang="en-US" altLang="zh-CN" dirty="0"/>
              <a:t>,</a:t>
            </a:r>
            <a:r>
              <a:rPr lang="zh-CN" altLang="en-US" dirty="0"/>
              <a:t>对于学过的模型</a:t>
            </a:r>
            <a:r>
              <a:rPr lang="en-US" altLang="zh-CN" dirty="0"/>
              <a:t>,</a:t>
            </a:r>
            <a:r>
              <a:rPr lang="zh-CN" altLang="en-US" dirty="0"/>
              <a:t>我们主要集中</a:t>
            </a:r>
            <a:r>
              <a:rPr lang="en-US" altLang="zh-CN" dirty="0"/>
              <a:t>2</a:t>
            </a:r>
            <a:r>
              <a:rPr lang="zh-CN" altLang="en-US" dirty="0"/>
              <a:t>点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1)</a:t>
            </a:r>
            <a:r>
              <a:rPr lang="zh-CN" altLang="en-US" dirty="0"/>
              <a:t> 这样的模型到底描述需求的哪些方面</a:t>
            </a:r>
            <a:r>
              <a:rPr lang="en-US" altLang="zh-CN" dirty="0"/>
              <a:t>? what aspect of requirement is it model? are they used in RE? 2) what kind of systems are they suitable for?  Focus on two  issues: try to answer the following questions for each analysis model.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145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 so many model, why do we invent so many models? </a:t>
            </a:r>
            <a:endParaRPr lang="zh-CN" altLang="en-US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923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27832"/>
            <a:ext cx="2286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2"/>
              </a:buClr>
              <a:buFont typeface="Wingdings" pitchFamily="2" charset="2"/>
              <a:buChar char="u"/>
              <a:defRPr>
                <a:latin typeface="Times" pitchFamily="18" charset="0"/>
                <a:cs typeface="Times" pitchFamily="18" charset="0"/>
              </a:defRPr>
            </a:lvl1pPr>
            <a:lvl2pPr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>
                <a:latin typeface="Times" pitchFamily="18" charset="0"/>
                <a:cs typeface="Times" pitchFamily="18" charset="0"/>
              </a:defRPr>
            </a:lvl2pPr>
            <a:lvl3pPr>
              <a:defRPr>
                <a:latin typeface="Times" pitchFamily="18" charset="0"/>
                <a:cs typeface="Times" pitchFamily="18" charset="0"/>
              </a:defRPr>
            </a:lvl3pPr>
            <a:lvl4pPr>
              <a:defRPr>
                <a:latin typeface="Times" pitchFamily="18" charset="0"/>
                <a:cs typeface="Times" pitchFamily="18" charset="0"/>
              </a:defRPr>
            </a:lvl4pPr>
            <a:lvl5pPr>
              <a:defRPr>
                <a:latin typeface="Times" pitchFamily="18" charset="0"/>
                <a:cs typeface="Times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4106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2374490" y="1181451"/>
            <a:ext cx="4454013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714341" y="-12700"/>
            <a:ext cx="78697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6011443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5804409" y="1"/>
            <a:ext cx="3339591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253" y="258234"/>
            <a:ext cx="3651088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539944" y="171547"/>
            <a:ext cx="604056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282576" y="5989475"/>
            <a:ext cx="1470025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0452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4"/>
            <a:ext cx="105150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4"/>
            <a:ext cx="5305759" cy="450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lang="zh-CN" altLang="en-US" sz="140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79" r:id="rId3"/>
    <p:sldLayoutId id="2147483680" r:id="rId4"/>
    <p:sldLayoutId id="2147483681" r:id="rId5"/>
    <p:sldLayoutId id="2147483682" r:id="rId6"/>
    <p:sldLayoutId id="2147483662" r:id="rId7"/>
    <p:sldLayoutId id="2147483664" r:id="rId8"/>
    <p:sldLayoutId id="2147483663" r:id="rId9"/>
    <p:sldLayoutId id="2147483665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4940" y="1426251"/>
            <a:ext cx="72722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软件需求的分析模型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数据流图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6D07F1-5513-43ED-8D69-28CE0C0102EF}"/>
              </a:ext>
            </a:extLst>
          </p:cNvPr>
          <p:cNvSpPr txBox="1">
            <a:spLocks/>
          </p:cNvSpPr>
          <p:nvPr/>
        </p:nvSpPr>
        <p:spPr>
          <a:xfrm>
            <a:off x="468313" y="3557692"/>
            <a:ext cx="8361362" cy="1433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+mn-ea"/>
              </a:rPr>
              <a:t>缪炜恺</a:t>
            </a:r>
            <a:endParaRPr lang="en-US" altLang="zh-CN" sz="2400" b="1" dirty="0">
              <a:latin typeface="+mn-ea"/>
            </a:endParaRPr>
          </a:p>
          <a:p>
            <a:pPr marL="0" indent="0" algn="ctr">
              <a:buNone/>
            </a:pPr>
            <a:r>
              <a:rPr lang="zh-CN" altLang="en-US" sz="2400" dirty="0">
                <a:latin typeface="+mn-ea"/>
              </a:rPr>
              <a:t>软件工程学院</a:t>
            </a:r>
            <a:endParaRPr lang="en-US" altLang="zh-CN" sz="2400" dirty="0">
              <a:latin typeface="+mn-ea"/>
            </a:endParaRPr>
          </a:p>
          <a:p>
            <a:pPr marL="0" indent="0" algn="ctr">
              <a:buNone/>
            </a:pPr>
            <a:r>
              <a:rPr lang="zh-CN" altLang="en-US" sz="2400" dirty="0">
                <a:latin typeface="+mn-ea"/>
              </a:rPr>
              <a:t>数学馆</a:t>
            </a:r>
            <a:r>
              <a:rPr lang="en-US" altLang="zh-CN" sz="2400" dirty="0">
                <a:latin typeface="+mn-ea"/>
              </a:rPr>
              <a:t>306    </a:t>
            </a:r>
          </a:p>
          <a:p>
            <a:pPr marL="0" indent="0" algn="ctr">
              <a:buNone/>
            </a:pPr>
            <a:r>
              <a:rPr lang="en-US" altLang="zh-CN" sz="2400" b="1" dirty="0">
                <a:latin typeface="+mn-ea"/>
              </a:rPr>
              <a:t>wkmiao@sei.ecnu.edu.cn</a:t>
            </a:r>
          </a:p>
        </p:txBody>
      </p:sp>
    </p:spTree>
    <p:extLst>
      <p:ext uri="{BB962C8B-B14F-4D97-AF65-F5344CB8AC3E}">
        <p14:creationId xmlns:p14="http://schemas.microsoft.com/office/powerpoint/2010/main" val="17228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5232"/>
            <a:ext cx="4740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分析模型（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Analysis Model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4263040" y="240402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84CBC5A2-5231-4C09-B299-1D4EEDFC6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964865"/>
              </p:ext>
            </p:extLst>
          </p:nvPr>
        </p:nvGraphicFramePr>
        <p:xfrm>
          <a:off x="3701007" y="629075"/>
          <a:ext cx="6726572" cy="4730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05DD5487-BA7C-464F-A315-83FBF070FBC0}"/>
              </a:ext>
            </a:extLst>
          </p:cNvPr>
          <p:cNvSpPr/>
          <p:nvPr/>
        </p:nvSpPr>
        <p:spPr>
          <a:xfrm>
            <a:off x="140678" y="2319690"/>
            <a:ext cx="5255288" cy="189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分析模型的不同视角：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：基本本与功能需求条目对应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：功能或系统的执行方式刻画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：复杂数据的结构化呈现</a:t>
            </a:r>
          </a:p>
        </p:txBody>
      </p:sp>
    </p:spTree>
    <p:extLst>
      <p:ext uri="{BB962C8B-B14F-4D97-AF65-F5344CB8AC3E}">
        <p14:creationId xmlns:p14="http://schemas.microsoft.com/office/powerpoint/2010/main" val="1009789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0869" y="2439815"/>
            <a:ext cx="9073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数据流图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(Data Flow Diagram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DFD)</a:t>
            </a:r>
          </a:p>
          <a:p>
            <a:pPr marL="457200" indent="-457200" algn="just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457200" indent="-457200" algn="just">
              <a:buClr>
                <a:srgbClr val="FF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条件数据流图（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Condition Data Flow Diagram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CDFD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24BC5C-E884-499B-B662-72F8CC5417E1}"/>
              </a:ext>
            </a:extLst>
          </p:cNvPr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EC5983-5BA5-4404-A402-8C26CD4E10FB}"/>
              </a:ext>
            </a:extLst>
          </p:cNvPr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64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589676"/>
            <a:ext cx="9144000" cy="1232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55375" y="3057715"/>
            <a:ext cx="6481151" cy="3271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SzPct val="100000"/>
              <a:buFont typeface="Arial" pitchFamily="34" charset="0"/>
              <a:buChar char="•"/>
            </a:pPr>
            <a:r>
              <a:rPr lang="zh-CN" altLang="en-US" sz="2200" dirty="0">
                <a:latin typeface="+mn-ea"/>
                <a:cs typeface="Times New Roman" panose="02020603050405020304" pitchFamily="18" charset="0"/>
              </a:rPr>
              <a:t>描述数据如何在软件功能模块之间“流动”</a:t>
            </a:r>
            <a:endParaRPr lang="en-US" altLang="zh-CN" sz="22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SzPct val="100000"/>
              <a:buFont typeface="Arial" pitchFamily="34" charset="0"/>
              <a:buChar char="•"/>
            </a:pPr>
            <a:r>
              <a:rPr lang="zh-CN" altLang="en-US" sz="2200" dirty="0">
                <a:latin typeface="+mn-ea"/>
                <a:cs typeface="Times New Roman" panose="02020603050405020304" pitchFamily="18" charset="0"/>
              </a:rPr>
              <a:t>从功能之间的数据信息传递关系层面来刻画系统</a:t>
            </a:r>
            <a:endParaRPr lang="en-US" altLang="zh-CN" sz="2200" dirty="0"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SzPct val="100000"/>
              <a:buFont typeface="Arial" pitchFamily="34" charset="0"/>
              <a:buChar char="•"/>
            </a:pPr>
            <a:r>
              <a:rPr lang="zh-CN" altLang="en-US" sz="2200" dirty="0">
                <a:latin typeface="+mn-ea"/>
                <a:cs typeface="Times New Roman" panose="02020603050405020304" pitchFamily="18" charset="0"/>
              </a:rPr>
              <a:t>主要描述对象</a:t>
            </a:r>
            <a:r>
              <a:rPr lang="en-US" altLang="zh-CN" sz="2200" dirty="0">
                <a:latin typeface="+mn-ea"/>
                <a:cs typeface="Times New Roman" panose="02020603050405020304" pitchFamily="18" charset="0"/>
              </a:rPr>
              <a:t> </a:t>
            </a:r>
          </a:p>
          <a:p>
            <a:pPr marL="923913" lvl="2" indent="-466725">
              <a:lnSpc>
                <a:spcPct val="125000"/>
              </a:lnSpc>
              <a:buClr>
                <a:schemeClr val="accent2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处理数据的功能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过程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) 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process</a:t>
            </a:r>
          </a:p>
          <a:p>
            <a:pPr marL="923913" lvl="2" indent="-466725">
              <a:lnSpc>
                <a:spcPct val="125000"/>
              </a:lnSpc>
              <a:buClr>
                <a:schemeClr val="accent2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数据资源的集合：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data store</a:t>
            </a:r>
          </a:p>
          <a:p>
            <a:pPr marL="923913" lvl="2" indent="-466725">
              <a:lnSpc>
                <a:spcPct val="125000"/>
              </a:lnSpc>
              <a:buClr>
                <a:schemeClr val="accent2"/>
              </a:buClr>
              <a:buFont typeface="Wingdings" pitchFamily="2" charset="2"/>
              <a:buChar char="p"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数据的流动：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data flow</a:t>
            </a:r>
          </a:p>
          <a:p>
            <a:pPr marL="285750" indent="-285750">
              <a:lnSpc>
                <a:spcPct val="125000"/>
              </a:lnSpc>
              <a:buSzPct val="100000"/>
              <a:buFont typeface="Arial" pitchFamily="34" charset="0"/>
              <a:buChar char="•"/>
            </a:pPr>
            <a:r>
              <a:rPr lang="zh-CN" altLang="en-US" sz="2200" dirty="0">
                <a:latin typeface="+mn-ea"/>
                <a:cs typeface="Times New Roman" panose="02020603050405020304" pitchFamily="18" charset="0"/>
              </a:rPr>
              <a:t>可以对功能进行层次化的组合描述</a:t>
            </a:r>
            <a:r>
              <a:rPr lang="en-US" altLang="zh-CN" sz="2200" dirty="0">
                <a:latin typeface="+mn-ea"/>
                <a:cs typeface="Times New Roman" panose="02020603050405020304" pitchFamily="18" charset="0"/>
              </a:rPr>
              <a:t> </a:t>
            </a:r>
          </a:p>
          <a:p>
            <a:pPr marL="457188" lvl="2">
              <a:lnSpc>
                <a:spcPct val="125000"/>
              </a:lnSpc>
              <a:buClr>
                <a:schemeClr val="accent2"/>
              </a:buClr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92314" y="1558144"/>
            <a:ext cx="5785951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FF0000"/>
              </a:buClr>
              <a:buSzPct val="100000"/>
            </a:pP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数据流图</a:t>
            </a:r>
            <a:endParaRPr lang="en-US" altLang="zh-CN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>
              <a:lnSpc>
                <a:spcPct val="120000"/>
              </a:lnSpc>
              <a:buClr>
                <a:srgbClr val="FF0000"/>
              </a:buClr>
              <a:buSzPct val="100000"/>
            </a:pP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(The data flow diagram, DFD) </a:t>
            </a:r>
          </a:p>
        </p:txBody>
      </p:sp>
    </p:spTree>
    <p:extLst>
      <p:ext uri="{BB962C8B-B14F-4D97-AF65-F5344CB8AC3E}">
        <p14:creationId xmlns:p14="http://schemas.microsoft.com/office/powerpoint/2010/main" val="86165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3"/>
          <p:cNvSpPr>
            <a:spLocks noChangeArrowheads="1"/>
          </p:cNvSpPr>
          <p:nvPr/>
        </p:nvSpPr>
        <p:spPr bwMode="auto">
          <a:xfrm>
            <a:off x="3689288" y="1878031"/>
            <a:ext cx="1654780" cy="1314450"/>
          </a:xfrm>
          <a:prstGeom prst="ellipse">
            <a:avLst/>
          </a:prstGeom>
          <a:solidFill>
            <a:schemeClr val="bg2">
              <a:lumMod val="75000"/>
            </a:scheme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298735" y="1344135"/>
            <a:ext cx="23654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dirty="0">
                <a:solidFill>
                  <a:srgbClr val="C00000"/>
                </a:solidFill>
              </a:rPr>
              <a:t>过程（</a:t>
            </a:r>
            <a:r>
              <a:rPr lang="en-US" altLang="zh-CN" dirty="0">
                <a:solidFill>
                  <a:srgbClr val="C00000"/>
                </a:solidFill>
              </a:rPr>
              <a:t>Process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0" name="直接箭头连接符 6"/>
          <p:cNvCxnSpPr>
            <a:cxnSpLocks noChangeShapeType="1"/>
            <a:endCxn id="8" idx="2"/>
          </p:cNvCxnSpPr>
          <p:nvPr/>
        </p:nvCxnSpPr>
        <p:spPr bwMode="auto">
          <a:xfrm>
            <a:off x="2249424" y="2535256"/>
            <a:ext cx="1439864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箭头连接符 9"/>
          <p:cNvCxnSpPr>
            <a:cxnSpLocks noChangeShapeType="1"/>
            <a:stCxn id="8" idx="6"/>
          </p:cNvCxnSpPr>
          <p:nvPr/>
        </p:nvCxnSpPr>
        <p:spPr bwMode="auto">
          <a:xfrm>
            <a:off x="5344068" y="2535256"/>
            <a:ext cx="1656744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2208323" y="1766965"/>
            <a:ext cx="12564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dirty="0"/>
              <a:t>输入</a:t>
            </a:r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487025" y="1766965"/>
            <a:ext cx="13235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dirty="0"/>
              <a:t>输出</a:t>
            </a:r>
            <a:r>
              <a:rPr lang="en-US" altLang="zh-CN" dirty="0"/>
              <a:t>output</a:t>
            </a:r>
            <a:endParaRPr lang="zh-CN" altLang="en-US" dirty="0"/>
          </a:p>
        </p:txBody>
      </p:sp>
      <p:cxnSp>
        <p:nvCxnSpPr>
          <p:cNvPr id="14" name="直接连接符 13"/>
          <p:cNvCxnSpPr>
            <a:cxnSpLocks noChangeShapeType="1"/>
          </p:cNvCxnSpPr>
          <p:nvPr/>
        </p:nvCxnSpPr>
        <p:spPr bwMode="auto">
          <a:xfrm>
            <a:off x="3152930" y="4129106"/>
            <a:ext cx="2779855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14"/>
          <p:cNvCxnSpPr>
            <a:cxnSpLocks noChangeShapeType="1"/>
          </p:cNvCxnSpPr>
          <p:nvPr/>
        </p:nvCxnSpPr>
        <p:spPr bwMode="auto">
          <a:xfrm>
            <a:off x="3152930" y="4733944"/>
            <a:ext cx="2779855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2969356" y="4200543"/>
            <a:ext cx="32893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dirty="0">
                <a:solidFill>
                  <a:srgbClr val="C00000"/>
                </a:solidFill>
              </a:rPr>
              <a:t>数据存储（</a:t>
            </a:r>
            <a:r>
              <a:rPr lang="en-US" altLang="zh-CN" dirty="0">
                <a:solidFill>
                  <a:srgbClr val="C00000"/>
                </a:solidFill>
              </a:rPr>
              <a:t>Data store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</p:txBody>
      </p:sp>
      <p:cxnSp>
        <p:nvCxnSpPr>
          <p:cNvPr id="18" name="直接箭头连接符 17"/>
          <p:cNvCxnSpPr>
            <a:cxnSpLocks noChangeShapeType="1"/>
            <a:stCxn id="8" idx="4"/>
          </p:cNvCxnSpPr>
          <p:nvPr/>
        </p:nvCxnSpPr>
        <p:spPr bwMode="auto">
          <a:xfrm>
            <a:off x="4516678" y="3192481"/>
            <a:ext cx="0" cy="936625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779704" y="2659379"/>
            <a:ext cx="273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zh-CN" altLang="en-US" dirty="0">
                <a:solidFill>
                  <a:srgbClr val="C00000"/>
                </a:solidFill>
              </a:rPr>
              <a:t>数据流（</a:t>
            </a:r>
            <a:r>
              <a:rPr lang="en-US" altLang="zh-CN" dirty="0">
                <a:solidFill>
                  <a:srgbClr val="C00000"/>
                </a:solidFill>
              </a:rPr>
              <a:t>Data flow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C14A74-E707-4CC1-8DA4-5D20E14392F5}"/>
              </a:ext>
            </a:extLst>
          </p:cNvPr>
          <p:cNvSpPr/>
          <p:nvPr/>
        </p:nvSpPr>
        <p:spPr>
          <a:xfrm>
            <a:off x="779704" y="5215158"/>
            <a:ext cx="82385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：语法标记的规范性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367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7770" y="1213966"/>
            <a:ext cx="82385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可以按层次对功能模块划分，形成不同层级的数据流图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681583" y="1777441"/>
            <a:ext cx="2808287" cy="14414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+mn-ea"/>
            </a:endParaRPr>
          </a:p>
        </p:txBody>
      </p:sp>
      <p:sp>
        <p:nvSpPr>
          <p:cNvPr id="22" name="椭圆 4"/>
          <p:cNvSpPr>
            <a:spLocks noChangeArrowheads="1"/>
          </p:cNvSpPr>
          <p:nvPr/>
        </p:nvSpPr>
        <p:spPr bwMode="auto">
          <a:xfrm>
            <a:off x="1545183" y="2210829"/>
            <a:ext cx="720725" cy="503237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400">
              <a:latin typeface="+mn-ea"/>
            </a:endParaRPr>
          </a:p>
        </p:txBody>
      </p:sp>
      <p:cxnSp>
        <p:nvCxnSpPr>
          <p:cNvPr id="23" name="直接箭头连接符 6"/>
          <p:cNvCxnSpPr>
            <a:cxnSpLocks noChangeShapeType="1"/>
          </p:cNvCxnSpPr>
          <p:nvPr/>
        </p:nvCxnSpPr>
        <p:spPr bwMode="auto">
          <a:xfrm>
            <a:off x="1257845" y="1921904"/>
            <a:ext cx="358775" cy="3603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箭头连接符 8"/>
          <p:cNvCxnSpPr>
            <a:cxnSpLocks noChangeShapeType="1"/>
          </p:cNvCxnSpPr>
          <p:nvPr/>
        </p:nvCxnSpPr>
        <p:spPr bwMode="auto">
          <a:xfrm flipV="1">
            <a:off x="1113383" y="2498166"/>
            <a:ext cx="431800" cy="4318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箭头连接符 11"/>
          <p:cNvCxnSpPr>
            <a:cxnSpLocks noChangeShapeType="1"/>
            <a:stCxn id="22" idx="6"/>
          </p:cNvCxnSpPr>
          <p:nvPr/>
        </p:nvCxnSpPr>
        <p:spPr bwMode="auto">
          <a:xfrm flipV="1">
            <a:off x="2265908" y="2137804"/>
            <a:ext cx="358775" cy="3238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箭头连接符 13"/>
          <p:cNvCxnSpPr>
            <a:cxnSpLocks noChangeShapeType="1"/>
            <a:stCxn id="22" idx="6"/>
          </p:cNvCxnSpPr>
          <p:nvPr/>
        </p:nvCxnSpPr>
        <p:spPr bwMode="auto">
          <a:xfrm>
            <a:off x="2265908" y="2461654"/>
            <a:ext cx="431800" cy="3968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Box 14"/>
          <p:cNvSpPr txBox="1">
            <a:spLocks noChangeArrowheads="1"/>
          </p:cNvSpPr>
          <p:nvPr/>
        </p:nvSpPr>
        <p:spPr bwMode="auto">
          <a:xfrm>
            <a:off x="3588232" y="2198426"/>
            <a:ext cx="1368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b="1" dirty="0">
                <a:latin typeface="+mn-ea"/>
              </a:rPr>
              <a:t>0 level</a:t>
            </a:r>
            <a:endParaRPr lang="zh-CN" altLang="en-US" b="1" dirty="0"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678408" y="3698316"/>
            <a:ext cx="3816350" cy="216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+mn-ea"/>
            </a:endParaRPr>
          </a:p>
        </p:txBody>
      </p:sp>
      <p:sp>
        <p:nvSpPr>
          <p:cNvPr id="29" name="椭圆 16"/>
          <p:cNvSpPr>
            <a:spLocks noChangeArrowheads="1"/>
          </p:cNvSpPr>
          <p:nvPr/>
        </p:nvSpPr>
        <p:spPr bwMode="auto">
          <a:xfrm>
            <a:off x="1038770" y="3987241"/>
            <a:ext cx="904875" cy="70485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CN" sz="2400">
                <a:latin typeface="+mn-ea"/>
              </a:rPr>
              <a:t>1</a:t>
            </a:r>
            <a:endParaRPr lang="zh-CN" altLang="en-US" sz="2400">
              <a:latin typeface="+mn-ea"/>
            </a:endParaRPr>
          </a:p>
        </p:txBody>
      </p:sp>
      <p:cxnSp>
        <p:nvCxnSpPr>
          <p:cNvPr id="30" name="直接箭头连接符 17"/>
          <p:cNvCxnSpPr>
            <a:cxnSpLocks noChangeShapeType="1"/>
            <a:endCxn id="29" idx="2"/>
          </p:cNvCxnSpPr>
          <p:nvPr/>
        </p:nvCxnSpPr>
        <p:spPr bwMode="auto">
          <a:xfrm>
            <a:off x="643432" y="4339666"/>
            <a:ext cx="395338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箭头连接符 18"/>
          <p:cNvCxnSpPr>
            <a:cxnSpLocks noChangeShapeType="1"/>
            <a:endCxn id="35" idx="1"/>
          </p:cNvCxnSpPr>
          <p:nvPr/>
        </p:nvCxnSpPr>
        <p:spPr bwMode="auto">
          <a:xfrm>
            <a:off x="1615033" y="4706379"/>
            <a:ext cx="420687" cy="3190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箭头连接符 19"/>
          <p:cNvCxnSpPr>
            <a:cxnSpLocks noChangeShapeType="1"/>
            <a:stCxn id="29" idx="6"/>
            <a:endCxn id="34" idx="2"/>
          </p:cNvCxnSpPr>
          <p:nvPr/>
        </p:nvCxnSpPr>
        <p:spPr bwMode="auto">
          <a:xfrm>
            <a:off x="1943645" y="4339666"/>
            <a:ext cx="895350" cy="714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接箭头连接符 20"/>
          <p:cNvCxnSpPr>
            <a:cxnSpLocks noChangeShapeType="1"/>
          </p:cNvCxnSpPr>
          <p:nvPr/>
        </p:nvCxnSpPr>
        <p:spPr bwMode="auto">
          <a:xfrm>
            <a:off x="2767558" y="5354079"/>
            <a:ext cx="576262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椭圆 23"/>
          <p:cNvSpPr>
            <a:spLocks noChangeArrowheads="1"/>
          </p:cNvSpPr>
          <p:nvPr/>
        </p:nvSpPr>
        <p:spPr bwMode="auto">
          <a:xfrm>
            <a:off x="2838995" y="4058679"/>
            <a:ext cx="904875" cy="706437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CN" sz="2400">
                <a:latin typeface="+mn-ea"/>
              </a:rPr>
              <a:t>2</a:t>
            </a:r>
            <a:endParaRPr lang="zh-CN" altLang="en-US" sz="2400">
              <a:latin typeface="+mn-ea"/>
            </a:endParaRPr>
          </a:p>
        </p:txBody>
      </p:sp>
      <p:sp>
        <p:nvSpPr>
          <p:cNvPr id="35" name="椭圆 24"/>
          <p:cNvSpPr>
            <a:spLocks noChangeArrowheads="1"/>
          </p:cNvSpPr>
          <p:nvPr/>
        </p:nvSpPr>
        <p:spPr bwMode="auto">
          <a:xfrm>
            <a:off x="1903958" y="4922279"/>
            <a:ext cx="903287" cy="706437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CN" sz="2400">
                <a:latin typeface="+mn-ea"/>
              </a:rPr>
              <a:t>3</a:t>
            </a:r>
            <a:endParaRPr lang="zh-CN" altLang="en-US" sz="2400">
              <a:latin typeface="+mn-ea"/>
            </a:endParaRPr>
          </a:p>
        </p:txBody>
      </p:sp>
      <p:cxnSp>
        <p:nvCxnSpPr>
          <p:cNvPr id="36" name="直接箭头连接符 33"/>
          <p:cNvCxnSpPr>
            <a:cxnSpLocks noChangeShapeType="1"/>
          </p:cNvCxnSpPr>
          <p:nvPr/>
        </p:nvCxnSpPr>
        <p:spPr bwMode="auto">
          <a:xfrm>
            <a:off x="1327695" y="5282641"/>
            <a:ext cx="576263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箭头连接符 34"/>
          <p:cNvCxnSpPr>
            <a:cxnSpLocks noChangeShapeType="1"/>
          </p:cNvCxnSpPr>
          <p:nvPr/>
        </p:nvCxnSpPr>
        <p:spPr bwMode="auto">
          <a:xfrm>
            <a:off x="3775620" y="4419041"/>
            <a:ext cx="576263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矩形 37"/>
          <p:cNvSpPr/>
          <p:nvPr/>
        </p:nvSpPr>
        <p:spPr bwMode="auto">
          <a:xfrm>
            <a:off x="5215483" y="3850716"/>
            <a:ext cx="3849687" cy="216058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+mn-ea"/>
            </a:endParaRPr>
          </a:p>
        </p:txBody>
      </p:sp>
      <p:sp>
        <p:nvSpPr>
          <p:cNvPr id="39" name="椭圆 36"/>
          <p:cNvSpPr>
            <a:spLocks noChangeArrowheads="1"/>
          </p:cNvSpPr>
          <p:nvPr/>
        </p:nvSpPr>
        <p:spPr bwMode="auto">
          <a:xfrm>
            <a:off x="5575845" y="4139641"/>
            <a:ext cx="904875" cy="704850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CN" sz="2400">
                <a:latin typeface="+mn-ea"/>
              </a:rPr>
              <a:t>3.1</a:t>
            </a:r>
            <a:endParaRPr lang="zh-CN" altLang="en-US" sz="2400">
              <a:latin typeface="+mn-ea"/>
            </a:endParaRPr>
          </a:p>
        </p:txBody>
      </p:sp>
      <p:cxnSp>
        <p:nvCxnSpPr>
          <p:cNvPr id="40" name="直接箭头连接符 37"/>
          <p:cNvCxnSpPr>
            <a:cxnSpLocks noChangeShapeType="1"/>
            <a:endCxn id="39" idx="2"/>
          </p:cNvCxnSpPr>
          <p:nvPr/>
        </p:nvCxnSpPr>
        <p:spPr bwMode="auto">
          <a:xfrm>
            <a:off x="4783683" y="4490479"/>
            <a:ext cx="792162" cy="1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箭头连接符 38"/>
          <p:cNvCxnSpPr>
            <a:cxnSpLocks noChangeShapeType="1"/>
            <a:endCxn id="45" idx="1"/>
          </p:cNvCxnSpPr>
          <p:nvPr/>
        </p:nvCxnSpPr>
        <p:spPr bwMode="auto">
          <a:xfrm>
            <a:off x="6152108" y="4858779"/>
            <a:ext cx="420687" cy="3190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箭头连接符 39"/>
          <p:cNvCxnSpPr>
            <a:cxnSpLocks noChangeShapeType="1"/>
            <a:stCxn id="39" idx="6"/>
            <a:endCxn id="44" idx="2"/>
          </p:cNvCxnSpPr>
          <p:nvPr/>
        </p:nvCxnSpPr>
        <p:spPr bwMode="auto">
          <a:xfrm>
            <a:off x="6480720" y="4492066"/>
            <a:ext cx="895350" cy="714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箭头连接符 40"/>
          <p:cNvCxnSpPr>
            <a:cxnSpLocks noChangeShapeType="1"/>
          </p:cNvCxnSpPr>
          <p:nvPr/>
        </p:nvCxnSpPr>
        <p:spPr bwMode="auto">
          <a:xfrm flipV="1">
            <a:off x="7303045" y="4922279"/>
            <a:ext cx="433388" cy="5842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椭圆 41"/>
          <p:cNvSpPr>
            <a:spLocks noChangeArrowheads="1"/>
          </p:cNvSpPr>
          <p:nvPr/>
        </p:nvSpPr>
        <p:spPr bwMode="auto">
          <a:xfrm>
            <a:off x="7376070" y="4211079"/>
            <a:ext cx="904875" cy="706437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CN" sz="2400">
                <a:latin typeface="+mn-ea"/>
              </a:rPr>
              <a:t>3.2</a:t>
            </a:r>
            <a:endParaRPr lang="zh-CN" altLang="en-US" sz="2400">
              <a:latin typeface="+mn-ea"/>
            </a:endParaRPr>
          </a:p>
        </p:txBody>
      </p:sp>
      <p:sp>
        <p:nvSpPr>
          <p:cNvPr id="45" name="椭圆 42"/>
          <p:cNvSpPr>
            <a:spLocks noChangeArrowheads="1"/>
          </p:cNvSpPr>
          <p:nvPr/>
        </p:nvSpPr>
        <p:spPr bwMode="auto">
          <a:xfrm>
            <a:off x="6439445" y="5074679"/>
            <a:ext cx="904875" cy="706437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altLang="zh-CN" sz="2400">
                <a:latin typeface="+mn-ea"/>
              </a:rPr>
              <a:t>3.3</a:t>
            </a:r>
            <a:endParaRPr lang="zh-CN" altLang="en-US" sz="2400">
              <a:latin typeface="+mn-ea"/>
            </a:endParaRPr>
          </a:p>
        </p:txBody>
      </p:sp>
      <p:cxnSp>
        <p:nvCxnSpPr>
          <p:cNvPr id="46" name="直接箭头连接符 43"/>
          <p:cNvCxnSpPr>
            <a:cxnSpLocks noChangeShapeType="1"/>
          </p:cNvCxnSpPr>
          <p:nvPr/>
        </p:nvCxnSpPr>
        <p:spPr bwMode="auto">
          <a:xfrm>
            <a:off x="5863183" y="5435041"/>
            <a:ext cx="576262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直接箭头连接符 44"/>
          <p:cNvCxnSpPr>
            <a:cxnSpLocks noChangeShapeType="1"/>
          </p:cNvCxnSpPr>
          <p:nvPr/>
        </p:nvCxnSpPr>
        <p:spPr bwMode="auto">
          <a:xfrm>
            <a:off x="8311108" y="4571441"/>
            <a:ext cx="576262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左弧形箭头 48"/>
          <p:cNvSpPr>
            <a:spLocks noChangeArrowheads="1"/>
          </p:cNvSpPr>
          <p:nvPr/>
        </p:nvSpPr>
        <p:spPr bwMode="auto">
          <a:xfrm>
            <a:off x="103733" y="2906154"/>
            <a:ext cx="539699" cy="1800225"/>
          </a:xfrm>
          <a:prstGeom prst="curvedRightArrow">
            <a:avLst>
              <a:gd name="adj1" fmla="val 24978"/>
              <a:gd name="adj2" fmla="val 49956"/>
              <a:gd name="adj3" fmla="val 25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400">
              <a:latin typeface="+mn-ea"/>
            </a:endParaRPr>
          </a:p>
        </p:txBody>
      </p:sp>
      <p:sp>
        <p:nvSpPr>
          <p:cNvPr id="49" name="下弧形箭头 50"/>
          <p:cNvSpPr>
            <a:spLocks noChangeArrowheads="1"/>
          </p:cNvSpPr>
          <p:nvPr/>
        </p:nvSpPr>
        <p:spPr bwMode="auto">
          <a:xfrm>
            <a:off x="3659732" y="6011304"/>
            <a:ext cx="2089150" cy="404812"/>
          </a:xfrm>
          <a:prstGeom prst="curvedUpArrow">
            <a:avLst>
              <a:gd name="adj1" fmla="val 25015"/>
              <a:gd name="adj2" fmla="val 50007"/>
              <a:gd name="adj3" fmla="val 25000"/>
            </a:avLst>
          </a:prstGeom>
          <a:solidFill>
            <a:srgbClr val="C0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400">
              <a:latin typeface="Times" pitchFamily="18" charset="0"/>
            </a:endParaRPr>
          </a:p>
        </p:txBody>
      </p:sp>
      <p:sp>
        <p:nvSpPr>
          <p:cNvPr id="50" name="TextBox 51"/>
          <p:cNvSpPr txBox="1">
            <a:spLocks noChangeArrowheads="1"/>
          </p:cNvSpPr>
          <p:nvPr/>
        </p:nvSpPr>
        <p:spPr bwMode="auto">
          <a:xfrm>
            <a:off x="822083" y="5830098"/>
            <a:ext cx="3081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b="1" dirty="0">
                <a:latin typeface="+mn-ea"/>
              </a:rPr>
              <a:t>1 level </a:t>
            </a:r>
            <a:endParaRPr lang="zh-CN" altLang="en-US" b="1" dirty="0">
              <a:latin typeface="+mn-ea"/>
            </a:endParaRPr>
          </a:p>
        </p:txBody>
      </p:sp>
      <p:sp>
        <p:nvSpPr>
          <p:cNvPr id="51" name="TextBox 52"/>
          <p:cNvSpPr txBox="1">
            <a:spLocks noChangeArrowheads="1"/>
          </p:cNvSpPr>
          <p:nvPr/>
        </p:nvSpPr>
        <p:spPr bwMode="auto">
          <a:xfrm>
            <a:off x="6114008" y="5998264"/>
            <a:ext cx="29511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zh-CN" b="1" dirty="0">
                <a:latin typeface="+mn-ea"/>
              </a:rPr>
              <a:t>2 level </a:t>
            </a:r>
            <a:endParaRPr lang="zh-CN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2516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7770" y="1213966"/>
            <a:ext cx="82385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图书馆管理系统的数据流图实例</a:t>
            </a:r>
          </a:p>
        </p:txBody>
      </p:sp>
      <p:sp>
        <p:nvSpPr>
          <p:cNvPr id="52" name="云形标注 4"/>
          <p:cNvSpPr>
            <a:spLocks noChangeArrowheads="1"/>
          </p:cNvSpPr>
          <p:nvPr/>
        </p:nvSpPr>
        <p:spPr bwMode="auto">
          <a:xfrm>
            <a:off x="2699675" y="5891108"/>
            <a:ext cx="3301869" cy="641668"/>
          </a:xfrm>
          <a:prstGeom prst="cloudCallout">
            <a:avLst>
              <a:gd name="adj1" fmla="val 5388"/>
              <a:gd name="adj2" fmla="val -249662"/>
            </a:avLst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zh-CN" altLang="en-US" sz="2000" dirty="0">
                <a:latin typeface="Times" pitchFamily="18" charset="0"/>
              </a:rPr>
              <a:t>当成黑盒来看待</a:t>
            </a:r>
          </a:p>
        </p:txBody>
      </p:sp>
      <p:graphicFrame>
        <p:nvGraphicFramePr>
          <p:cNvPr id="53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564655"/>
              </p:ext>
            </p:extLst>
          </p:nvPr>
        </p:nvGraphicFramePr>
        <p:xfrm>
          <a:off x="-75416" y="2279254"/>
          <a:ext cx="12003088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Document" r:id="rId4" imgW="5486400" imgH="1066800" progId="Word.Document.8">
                  <p:embed/>
                </p:oleObj>
              </mc:Choice>
              <mc:Fallback>
                <p:oleObj name="Document" r:id="rId4" imgW="5486400" imgH="10668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5416" y="2279254"/>
                        <a:ext cx="12003088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286352" y="1936122"/>
            <a:ext cx="1413323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输入：卡号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书名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96446" y="4211307"/>
            <a:ext cx="204852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输出：借阅的书名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等信息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92046" y="2279254"/>
            <a:ext cx="204852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输入：还书日期</a:t>
            </a:r>
          </a:p>
        </p:txBody>
      </p:sp>
    </p:spTree>
    <p:extLst>
      <p:ext uri="{BB962C8B-B14F-4D97-AF65-F5344CB8AC3E}">
        <p14:creationId xmlns:p14="http://schemas.microsoft.com/office/powerpoint/2010/main" val="400271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3770" y="964737"/>
            <a:ext cx="63273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图书馆管理系统的数据流图：</a:t>
            </a:r>
            <a:r>
              <a:rPr lang="zh-CN" altLang="en-US" sz="280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第一层分解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361613"/>
              </p:ext>
            </p:extLst>
          </p:nvPr>
        </p:nvGraphicFramePr>
        <p:xfrm>
          <a:off x="1008994" y="1472447"/>
          <a:ext cx="9366317" cy="5263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Document" r:id="rId4" imgW="5486400" imgH="3201924" progId="Word.Document.8">
                  <p:embed/>
                </p:oleObj>
              </mc:Choice>
              <mc:Fallback>
                <p:oleObj name="Document" r:id="rId4" imgW="5486400" imgH="3201924" progId="Word.Document.8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994" y="1472447"/>
                        <a:ext cx="9366317" cy="5263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4"/>
          <p:cNvSpPr>
            <a:spLocks noChangeArrowheads="1"/>
          </p:cNvSpPr>
          <p:nvPr/>
        </p:nvSpPr>
        <p:spPr bwMode="auto">
          <a:xfrm>
            <a:off x="2024091" y="1565384"/>
            <a:ext cx="5108517" cy="5154613"/>
          </a:xfrm>
          <a:prstGeom prst="ellipse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5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25899" y="1821634"/>
            <a:ext cx="6672217" cy="2515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buClr>
                <a:schemeClr val="accent1"/>
              </a:buClr>
              <a:buSzPct val="100000"/>
            </a:pPr>
            <a:r>
              <a:rPr lang="zh-CN" altLang="en-US" sz="2400" b="1" dirty="0">
                <a:latin typeface="+mn-ea"/>
                <a:cs typeface="Times New Roman" pitchFamily="18" charset="0"/>
              </a:rPr>
              <a:t>建立数据流图的一般过程：</a:t>
            </a:r>
            <a:endParaRPr lang="en-US" altLang="zh-CN" sz="2400" b="1" dirty="0">
              <a:latin typeface="+mn-ea"/>
              <a:cs typeface="Times New Roman" pitchFamily="18" charset="0"/>
            </a:endParaRPr>
          </a:p>
          <a:p>
            <a:pPr marL="800089" lvl="1" indent="-342900" algn="just">
              <a:lnSpc>
                <a:spcPct val="13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层次分解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800089" lvl="1" indent="-342900" algn="just">
              <a:lnSpc>
                <a:spcPct val="13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确定功能点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——process</a:t>
            </a:r>
          </a:p>
          <a:p>
            <a:pPr marL="800089" lvl="1" indent="-342900" algn="just">
              <a:lnSpc>
                <a:spcPct val="13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确定每个功能点的输入输出数据流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——data flow</a:t>
            </a:r>
          </a:p>
          <a:p>
            <a:pPr marL="800089" lvl="1" indent="-342900" algn="just">
              <a:lnSpc>
                <a:spcPct val="13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确定数据资源及读写方向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——data store</a:t>
            </a:r>
          </a:p>
          <a:p>
            <a:pPr marL="800089" lvl="1" indent="-342900" algn="just">
              <a:lnSpc>
                <a:spcPct val="13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层次化组织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223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1643" y="1674591"/>
            <a:ext cx="8309987" cy="651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buClr>
                <a:schemeClr val="accent1"/>
              </a:buClr>
              <a:buSzPct val="100000"/>
            </a:pPr>
            <a:r>
              <a:rPr lang="zh-CN" altLang="en-US" sz="32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练习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建立一个医院病床智能管理系统（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PMS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）的数据流图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79165" y="2826470"/>
            <a:ext cx="639837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buClr>
                <a:schemeClr val="accent1"/>
              </a:buClr>
              <a:buSzPct val="100000"/>
            </a:pPr>
            <a:r>
              <a:rPr lang="zh-CN" altLang="en-US" sz="2400" b="1" dirty="0">
                <a:latin typeface="+mn-ea"/>
                <a:cs typeface="Times New Roman" pitchFamily="18" charset="0"/>
              </a:rPr>
              <a:t>医院的</a:t>
            </a:r>
            <a:r>
              <a:rPr lang="en-US" altLang="zh-CN" sz="2400" b="1" dirty="0">
                <a:latin typeface="+mn-ea"/>
                <a:cs typeface="Times New Roman" pitchFamily="18" charset="0"/>
              </a:rPr>
              <a:t>PMS</a:t>
            </a:r>
            <a:r>
              <a:rPr lang="zh-CN" altLang="en-US" sz="2400" b="1" dirty="0">
                <a:latin typeface="+mn-ea"/>
                <a:cs typeface="Times New Roman" pitchFamily="18" charset="0"/>
              </a:rPr>
              <a:t>系统，应该能提供如下功能：</a:t>
            </a:r>
            <a:endParaRPr lang="en-US" altLang="zh-CN" sz="2400" b="1" dirty="0">
              <a:latin typeface="+mn-ea"/>
              <a:cs typeface="Times New Roman" pitchFamily="18" charset="0"/>
            </a:endParaRPr>
          </a:p>
          <a:p>
            <a:pPr marL="285750" indent="-285750" algn="just">
              <a:lnSpc>
                <a:spcPct val="130000"/>
              </a:lnSpc>
              <a:buSzPct val="100000"/>
              <a:buFont typeface="Arial" pitchFamily="34" charset="0"/>
              <a:buChar char="•"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监控每个住院病人的心率和血压以及体温生理信号</a:t>
            </a:r>
            <a:endParaRPr lang="en-US" altLang="zh-CN" sz="20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285750" indent="-285750" algn="just">
              <a:lnSpc>
                <a:spcPct val="130000"/>
              </a:lnSpc>
              <a:buSzPct val="100000"/>
              <a:buFont typeface="Arial" pitchFamily="34" charset="0"/>
              <a:buChar char="•"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每隔半小时将生理信号写入数据库</a:t>
            </a:r>
            <a:endParaRPr lang="en-US" altLang="zh-CN" sz="20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285750" indent="-285750" algn="just">
              <a:lnSpc>
                <a:spcPct val="130000"/>
              </a:lnSpc>
              <a:buSzPct val="100000"/>
              <a:buFont typeface="Arial" pitchFamily="34" charset="0"/>
              <a:buChar char="•"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当生理信号超出预期正常范围，系统立即通知护士</a:t>
            </a:r>
            <a:endParaRPr lang="en-US" altLang="zh-CN" sz="20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285750" indent="-285750" algn="just">
              <a:lnSpc>
                <a:spcPct val="130000"/>
              </a:lnSpc>
              <a:buSzPct val="100000"/>
              <a:buFont typeface="Arial" pitchFamily="34" charset="0"/>
              <a:buChar char="•"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护士可随时利用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PMS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形成病例报告</a:t>
            </a:r>
            <a:endParaRPr lang="en-US" altLang="zh-CN" sz="20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50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810367" y="2023416"/>
            <a:ext cx="3581400" cy="658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PMS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顶层数据流图</a:t>
            </a:r>
            <a:endParaRPr lang="en-US" altLang="zh-CN" sz="3200" dirty="0">
              <a:latin typeface="黑体" pitchFamily="49" charset="-122"/>
              <a:ea typeface="黑体" pitchFamily="49" charset="-122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 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 </a:t>
            </a:r>
            <a:endParaRPr lang="en-US" altLang="zh-CN" sz="3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3814704" y="3240400"/>
            <a:ext cx="1647490" cy="945016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sz="24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26" name="TextBox 4"/>
          <p:cNvSpPr txBox="1">
            <a:spLocks noChangeArrowheads="1"/>
          </p:cNvSpPr>
          <p:nvPr/>
        </p:nvSpPr>
        <p:spPr bwMode="auto">
          <a:xfrm>
            <a:off x="3988628" y="3497960"/>
            <a:ext cx="1299644" cy="43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PMS</a:t>
            </a:r>
            <a:endParaRPr lang="zh-CN" altLang="en-US" sz="1800"/>
          </a:p>
        </p:txBody>
      </p:sp>
      <p:sp>
        <p:nvSpPr>
          <p:cNvPr id="27" name="矩形 5"/>
          <p:cNvSpPr>
            <a:spLocks noChangeArrowheads="1"/>
          </p:cNvSpPr>
          <p:nvPr/>
        </p:nvSpPr>
        <p:spPr bwMode="auto">
          <a:xfrm>
            <a:off x="6241980" y="2123046"/>
            <a:ext cx="1473567" cy="687456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400">
              <a:latin typeface="Times" pitchFamily="18" charset="0"/>
            </a:endParaRPr>
          </a:p>
        </p:txBody>
      </p:sp>
      <p:sp>
        <p:nvSpPr>
          <p:cNvPr id="28" name="矩形 6"/>
          <p:cNvSpPr>
            <a:spLocks noChangeArrowheads="1"/>
          </p:cNvSpPr>
          <p:nvPr/>
        </p:nvSpPr>
        <p:spPr bwMode="auto">
          <a:xfrm>
            <a:off x="1127500" y="4870979"/>
            <a:ext cx="1473567" cy="68745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400">
              <a:latin typeface="Times" pitchFamily="18" charset="0"/>
            </a:endParaRPr>
          </a:p>
        </p:txBody>
      </p: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6327987" y="2208267"/>
            <a:ext cx="1301554" cy="44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patient</a:t>
            </a:r>
            <a:endParaRPr lang="zh-CN" altLang="en-US" sz="1800"/>
          </a:p>
        </p:txBody>
      </p:sp>
      <p:sp>
        <p:nvSpPr>
          <p:cNvPr id="30" name="TextBox 9"/>
          <p:cNvSpPr txBox="1">
            <a:spLocks noChangeArrowheads="1"/>
          </p:cNvSpPr>
          <p:nvPr/>
        </p:nvSpPr>
        <p:spPr bwMode="auto">
          <a:xfrm>
            <a:off x="1213506" y="5043318"/>
            <a:ext cx="1299644" cy="44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nurse</a:t>
            </a:r>
            <a:endParaRPr lang="zh-CN" altLang="en-US" sz="1800"/>
          </a:p>
        </p:txBody>
      </p:sp>
      <p:cxnSp>
        <p:nvCxnSpPr>
          <p:cNvPr id="31" name="直接连接符 11"/>
          <p:cNvCxnSpPr>
            <a:cxnSpLocks noChangeShapeType="1"/>
          </p:cNvCxnSpPr>
          <p:nvPr/>
        </p:nvCxnSpPr>
        <p:spPr bwMode="auto">
          <a:xfrm>
            <a:off x="4160640" y="5043318"/>
            <a:ext cx="1473566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连接符 12"/>
          <p:cNvCxnSpPr>
            <a:cxnSpLocks noChangeShapeType="1"/>
          </p:cNvCxnSpPr>
          <p:nvPr/>
        </p:nvCxnSpPr>
        <p:spPr bwMode="auto">
          <a:xfrm>
            <a:off x="4160640" y="5473214"/>
            <a:ext cx="1473566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Box 13"/>
          <p:cNvSpPr txBox="1">
            <a:spLocks noChangeArrowheads="1"/>
          </p:cNvSpPr>
          <p:nvPr/>
        </p:nvSpPr>
        <p:spPr bwMode="auto">
          <a:xfrm>
            <a:off x="3554776" y="5043318"/>
            <a:ext cx="2861128" cy="44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patient records</a:t>
            </a:r>
            <a:endParaRPr lang="zh-CN" altLang="en-US" sz="1800"/>
          </a:p>
        </p:txBody>
      </p:sp>
      <p:cxnSp>
        <p:nvCxnSpPr>
          <p:cNvPr id="34" name="直接箭头连接符 15"/>
          <p:cNvCxnSpPr>
            <a:cxnSpLocks noChangeShapeType="1"/>
            <a:stCxn id="27" idx="2"/>
            <a:endCxn id="25" idx="6"/>
          </p:cNvCxnSpPr>
          <p:nvPr/>
        </p:nvCxnSpPr>
        <p:spPr bwMode="auto">
          <a:xfrm flipH="1">
            <a:off x="5462194" y="2810502"/>
            <a:ext cx="1515615" cy="901459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接箭头连接符 17"/>
          <p:cNvCxnSpPr>
            <a:cxnSpLocks noChangeShapeType="1"/>
            <a:stCxn id="28" idx="3"/>
            <a:endCxn id="25" idx="2"/>
          </p:cNvCxnSpPr>
          <p:nvPr/>
        </p:nvCxnSpPr>
        <p:spPr bwMode="auto">
          <a:xfrm flipV="1">
            <a:off x="2601067" y="3711961"/>
            <a:ext cx="1213637" cy="1503694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接箭头连接符 20"/>
          <p:cNvCxnSpPr>
            <a:cxnSpLocks noChangeShapeType="1"/>
            <a:stCxn id="25" idx="4"/>
            <a:endCxn id="28" idx="3"/>
          </p:cNvCxnSpPr>
          <p:nvPr/>
        </p:nvCxnSpPr>
        <p:spPr bwMode="auto">
          <a:xfrm flipH="1">
            <a:off x="2601067" y="4185416"/>
            <a:ext cx="2037383" cy="1030239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箭头连接符 23"/>
          <p:cNvCxnSpPr>
            <a:cxnSpLocks noChangeShapeType="1"/>
            <a:endCxn id="33" idx="0"/>
          </p:cNvCxnSpPr>
          <p:nvPr/>
        </p:nvCxnSpPr>
        <p:spPr bwMode="auto">
          <a:xfrm>
            <a:off x="4768414" y="4185416"/>
            <a:ext cx="215970" cy="857901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直接箭头连接符 27"/>
          <p:cNvCxnSpPr>
            <a:cxnSpLocks noChangeShapeType="1"/>
            <a:stCxn id="25" idx="3"/>
            <a:endCxn id="28" idx="3"/>
          </p:cNvCxnSpPr>
          <p:nvPr/>
        </p:nvCxnSpPr>
        <p:spPr bwMode="auto">
          <a:xfrm flipH="1">
            <a:off x="2601067" y="4045274"/>
            <a:ext cx="1454454" cy="1170381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6"/>
          <p:cNvSpPr txBox="1">
            <a:spLocks noChangeArrowheads="1"/>
          </p:cNvSpPr>
          <p:nvPr/>
        </p:nvSpPr>
        <p:spPr bwMode="auto">
          <a:xfrm>
            <a:off x="4152967" y="4543964"/>
            <a:ext cx="953709" cy="44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alert</a:t>
            </a:r>
            <a:endParaRPr lang="zh-CN" altLang="en-US" sz="1800"/>
          </a:p>
        </p:txBody>
      </p:sp>
      <p:sp>
        <p:nvSpPr>
          <p:cNvPr id="40" name="TextBox 37"/>
          <p:cNvSpPr txBox="1">
            <a:spLocks noChangeArrowheads="1"/>
          </p:cNvSpPr>
          <p:nvPr/>
        </p:nvSpPr>
        <p:spPr bwMode="auto">
          <a:xfrm>
            <a:off x="1733364" y="3755520"/>
            <a:ext cx="1473566" cy="43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Request</a:t>
            </a:r>
            <a:endParaRPr lang="zh-CN" altLang="en-US" sz="1800"/>
          </a:p>
        </p:txBody>
      </p:sp>
      <p:sp>
        <p:nvSpPr>
          <p:cNvPr id="41" name="TextBox 38"/>
          <p:cNvSpPr txBox="1">
            <a:spLocks noChangeArrowheads="1"/>
          </p:cNvSpPr>
          <p:nvPr/>
        </p:nvSpPr>
        <p:spPr bwMode="auto">
          <a:xfrm>
            <a:off x="3534218" y="4209823"/>
            <a:ext cx="953710" cy="44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 dirty="0"/>
              <a:t>report</a:t>
            </a:r>
            <a:endParaRPr lang="zh-CN" altLang="en-US" sz="1800" dirty="0"/>
          </a:p>
        </p:txBody>
      </p:sp>
      <p:sp>
        <p:nvSpPr>
          <p:cNvPr id="42" name="TextBox 37"/>
          <p:cNvSpPr txBox="1">
            <a:spLocks noChangeArrowheads="1"/>
          </p:cNvSpPr>
          <p:nvPr/>
        </p:nvSpPr>
        <p:spPr bwMode="auto">
          <a:xfrm>
            <a:off x="6251537" y="3329409"/>
            <a:ext cx="1473566" cy="77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Patient signal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270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 bwMode="auto">
          <a:xfrm>
            <a:off x="3227680" y="4492828"/>
            <a:ext cx="1511300" cy="503237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1006" y="16864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回顾：软件需求工程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9613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3227680" y="1306710"/>
            <a:ext cx="3167063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3339598" y="1365678"/>
            <a:ext cx="302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软件需求工程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067092" y="2403678"/>
            <a:ext cx="3168650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38530" y="2475115"/>
            <a:ext cx="302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需求研发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5747042" y="2403678"/>
            <a:ext cx="3168650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820067" y="2475115"/>
            <a:ext cx="3024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需求管理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203492" y="4492828"/>
            <a:ext cx="1295400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74930" y="4564265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1714791" y="4492828"/>
            <a:ext cx="1414463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 sz="2400">
              <a:latin typeface="Times" pitchFamily="18" charset="0"/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3241966" y="4526166"/>
            <a:ext cx="1420469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1698333" y="4548828"/>
            <a:ext cx="1511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ClrTx/>
              <a:buSzTx/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9pPr>
          </a:lstStyle>
          <a:p>
            <a:r>
              <a:rPr lang="zh-CN" altLang="en-US" dirty="0"/>
              <a:t>需求文档化</a:t>
            </a:r>
          </a:p>
        </p:txBody>
      </p:sp>
      <p:cxnSp>
        <p:nvCxnSpPr>
          <p:cNvPr id="22" name="直接连接符 23"/>
          <p:cNvCxnSpPr>
            <a:cxnSpLocks noChangeShapeType="1"/>
            <a:endCxn id="11" idx="0"/>
          </p:cNvCxnSpPr>
          <p:nvPr/>
        </p:nvCxnSpPr>
        <p:spPr bwMode="auto">
          <a:xfrm flipH="1">
            <a:off x="2651417" y="1871866"/>
            <a:ext cx="1584325" cy="53181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26"/>
          <p:cNvCxnSpPr>
            <a:cxnSpLocks noChangeShapeType="1"/>
            <a:stCxn id="11" idx="2"/>
          </p:cNvCxnSpPr>
          <p:nvPr/>
        </p:nvCxnSpPr>
        <p:spPr bwMode="auto">
          <a:xfrm flipH="1">
            <a:off x="779755" y="2908503"/>
            <a:ext cx="1871662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28"/>
          <p:cNvCxnSpPr>
            <a:cxnSpLocks noChangeShapeType="1"/>
            <a:stCxn id="11" idx="2"/>
            <a:endCxn id="18" idx="0"/>
          </p:cNvCxnSpPr>
          <p:nvPr/>
        </p:nvCxnSpPr>
        <p:spPr bwMode="auto">
          <a:xfrm flipH="1">
            <a:off x="2422023" y="2908503"/>
            <a:ext cx="229394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31"/>
          <p:cNvCxnSpPr>
            <a:cxnSpLocks noChangeShapeType="1"/>
            <a:stCxn id="11" idx="2"/>
            <a:endCxn id="20" idx="0"/>
          </p:cNvCxnSpPr>
          <p:nvPr/>
        </p:nvCxnSpPr>
        <p:spPr bwMode="auto">
          <a:xfrm>
            <a:off x="2651417" y="2908503"/>
            <a:ext cx="1331913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34"/>
          <p:cNvCxnSpPr>
            <a:cxnSpLocks noChangeShapeType="1"/>
            <a:endCxn id="11" idx="2"/>
          </p:cNvCxnSpPr>
          <p:nvPr/>
        </p:nvCxnSpPr>
        <p:spPr bwMode="auto">
          <a:xfrm flipH="1" flipV="1">
            <a:off x="2651417" y="2908503"/>
            <a:ext cx="3024188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37"/>
          <p:cNvCxnSpPr>
            <a:cxnSpLocks noChangeShapeType="1"/>
            <a:endCxn id="13" idx="0"/>
          </p:cNvCxnSpPr>
          <p:nvPr/>
        </p:nvCxnSpPr>
        <p:spPr bwMode="auto">
          <a:xfrm>
            <a:off x="5172367" y="1840116"/>
            <a:ext cx="2159000" cy="5635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矩形 27"/>
          <p:cNvSpPr/>
          <p:nvPr/>
        </p:nvSpPr>
        <p:spPr bwMode="auto">
          <a:xfrm>
            <a:off x="4851692" y="4492828"/>
            <a:ext cx="1295400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4923130" y="4564265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需求确认</a:t>
            </a:r>
          </a:p>
        </p:txBody>
      </p:sp>
      <p:cxnSp>
        <p:nvCxnSpPr>
          <p:cNvPr id="30" name="直接连接符 26"/>
          <p:cNvCxnSpPr>
            <a:cxnSpLocks noChangeShapeType="1"/>
          </p:cNvCxnSpPr>
          <p:nvPr/>
        </p:nvCxnSpPr>
        <p:spPr bwMode="auto">
          <a:xfrm flipH="1">
            <a:off x="5820067" y="2908503"/>
            <a:ext cx="1479550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28"/>
          <p:cNvCxnSpPr>
            <a:cxnSpLocks noChangeShapeType="1"/>
          </p:cNvCxnSpPr>
          <p:nvPr/>
        </p:nvCxnSpPr>
        <p:spPr bwMode="auto">
          <a:xfrm flipH="1">
            <a:off x="7156742" y="2908503"/>
            <a:ext cx="142875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连接符 31"/>
          <p:cNvCxnSpPr>
            <a:cxnSpLocks noChangeShapeType="1"/>
          </p:cNvCxnSpPr>
          <p:nvPr/>
        </p:nvCxnSpPr>
        <p:spPr bwMode="auto">
          <a:xfrm>
            <a:off x="7299617" y="2908503"/>
            <a:ext cx="752475" cy="935037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接连接符 34"/>
          <p:cNvCxnSpPr>
            <a:cxnSpLocks noChangeShapeType="1"/>
          </p:cNvCxnSpPr>
          <p:nvPr/>
        </p:nvCxnSpPr>
        <p:spPr bwMode="auto">
          <a:xfrm flipH="1" flipV="1">
            <a:off x="7299617" y="2908503"/>
            <a:ext cx="1616075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19"/>
          <p:cNvSpPr txBox="1">
            <a:spLocks noChangeArrowheads="1"/>
          </p:cNvSpPr>
          <p:nvPr/>
        </p:nvSpPr>
        <p:spPr bwMode="auto">
          <a:xfrm>
            <a:off x="5774030" y="3699078"/>
            <a:ext cx="909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/>
              <a:t>……</a:t>
            </a:r>
            <a:endParaRPr lang="zh-CN" altLang="en-US" b="1"/>
          </a:p>
        </p:txBody>
      </p:sp>
      <p:sp>
        <p:nvSpPr>
          <p:cNvPr id="35" name="TextBox 19"/>
          <p:cNvSpPr txBox="1">
            <a:spLocks noChangeArrowheads="1"/>
          </p:cNvSpPr>
          <p:nvPr/>
        </p:nvSpPr>
        <p:spPr bwMode="auto">
          <a:xfrm>
            <a:off x="6947192" y="3843540"/>
            <a:ext cx="145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/>
              <a:t>……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4137811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428884" y="1170546"/>
            <a:ext cx="5858447" cy="658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PMS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数据流图：</a:t>
            </a:r>
            <a:r>
              <a:rPr lang="en-US" altLang="zh-CN" sz="3200" dirty="0">
                <a:latin typeface="+mn-ea"/>
              </a:rPr>
              <a:t>level-1</a:t>
            </a:r>
          </a:p>
        </p:txBody>
      </p:sp>
      <p:sp>
        <p:nvSpPr>
          <p:cNvPr id="23" name="椭圆 22"/>
          <p:cNvSpPr/>
          <p:nvPr/>
        </p:nvSpPr>
        <p:spPr bwMode="auto">
          <a:xfrm>
            <a:off x="4510633" y="3321050"/>
            <a:ext cx="1368425" cy="7921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sz="24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43" name="矩形 6"/>
          <p:cNvSpPr>
            <a:spLocks noChangeArrowheads="1"/>
          </p:cNvSpPr>
          <p:nvPr/>
        </p:nvSpPr>
        <p:spPr bwMode="auto">
          <a:xfrm>
            <a:off x="2278608" y="4687888"/>
            <a:ext cx="1223963" cy="57626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400">
              <a:latin typeface="Times" pitchFamily="18" charset="0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350046" y="4832350"/>
            <a:ext cx="1079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nurse</a:t>
            </a:r>
            <a:endParaRPr lang="zh-CN" altLang="en-US" sz="1800"/>
          </a:p>
        </p:txBody>
      </p:sp>
      <p:cxnSp>
        <p:nvCxnSpPr>
          <p:cNvPr id="45" name="直接连接符 11"/>
          <p:cNvCxnSpPr>
            <a:cxnSpLocks noChangeShapeType="1"/>
          </p:cNvCxnSpPr>
          <p:nvPr/>
        </p:nvCxnSpPr>
        <p:spPr bwMode="auto">
          <a:xfrm>
            <a:off x="4942433" y="5121275"/>
            <a:ext cx="1223963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直接连接符 12"/>
          <p:cNvCxnSpPr>
            <a:cxnSpLocks noChangeShapeType="1"/>
          </p:cNvCxnSpPr>
          <p:nvPr/>
        </p:nvCxnSpPr>
        <p:spPr bwMode="auto">
          <a:xfrm>
            <a:off x="4942433" y="5480050"/>
            <a:ext cx="1223963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Box 13"/>
          <p:cNvSpPr txBox="1">
            <a:spLocks noChangeArrowheads="1"/>
          </p:cNvSpPr>
          <p:nvPr/>
        </p:nvSpPr>
        <p:spPr bwMode="auto">
          <a:xfrm>
            <a:off x="4437608" y="5121275"/>
            <a:ext cx="23764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patient records</a:t>
            </a:r>
            <a:endParaRPr lang="zh-CN" altLang="en-US" sz="1800"/>
          </a:p>
        </p:txBody>
      </p:sp>
      <p:cxnSp>
        <p:nvCxnSpPr>
          <p:cNvPr id="48" name="直接箭头连接符 15"/>
          <p:cNvCxnSpPr>
            <a:cxnSpLocks noChangeShapeType="1"/>
            <a:endCxn id="56" idx="2"/>
          </p:cNvCxnSpPr>
          <p:nvPr/>
        </p:nvCxnSpPr>
        <p:spPr bwMode="auto">
          <a:xfrm>
            <a:off x="1629321" y="2573774"/>
            <a:ext cx="1081087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直接箭头连接符 17"/>
          <p:cNvCxnSpPr>
            <a:cxnSpLocks noChangeShapeType="1"/>
          </p:cNvCxnSpPr>
          <p:nvPr/>
        </p:nvCxnSpPr>
        <p:spPr bwMode="auto">
          <a:xfrm>
            <a:off x="5879058" y="3787775"/>
            <a:ext cx="647700" cy="25241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" name="直接箭头连接符 20"/>
          <p:cNvCxnSpPr>
            <a:cxnSpLocks noChangeShapeType="1"/>
            <a:stCxn id="23" idx="2"/>
            <a:endCxn id="43" idx="3"/>
          </p:cNvCxnSpPr>
          <p:nvPr/>
        </p:nvCxnSpPr>
        <p:spPr bwMode="auto">
          <a:xfrm flipH="1">
            <a:off x="3502571" y="3716338"/>
            <a:ext cx="1008062" cy="12604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直接箭头连接符 23"/>
          <p:cNvCxnSpPr>
            <a:cxnSpLocks noChangeShapeType="1"/>
          </p:cNvCxnSpPr>
          <p:nvPr/>
        </p:nvCxnSpPr>
        <p:spPr bwMode="auto">
          <a:xfrm flipH="1">
            <a:off x="4582071" y="5480050"/>
            <a:ext cx="936625" cy="5762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直接箭头连接符 27"/>
          <p:cNvCxnSpPr>
            <a:cxnSpLocks noChangeShapeType="1"/>
          </p:cNvCxnSpPr>
          <p:nvPr/>
        </p:nvCxnSpPr>
        <p:spPr bwMode="auto">
          <a:xfrm>
            <a:off x="2997746" y="5264150"/>
            <a:ext cx="215900" cy="7921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Box 36"/>
          <p:cNvSpPr txBox="1">
            <a:spLocks noChangeArrowheads="1"/>
          </p:cNvSpPr>
          <p:nvPr/>
        </p:nvSpPr>
        <p:spPr bwMode="auto">
          <a:xfrm>
            <a:off x="3862933" y="4113213"/>
            <a:ext cx="7921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alert</a:t>
            </a:r>
            <a:endParaRPr lang="zh-CN" altLang="en-US" sz="1800"/>
          </a:p>
        </p:txBody>
      </p:sp>
      <p:sp>
        <p:nvSpPr>
          <p:cNvPr id="54" name="TextBox 37"/>
          <p:cNvSpPr txBox="1">
            <a:spLocks noChangeArrowheads="1"/>
          </p:cNvSpPr>
          <p:nvPr/>
        </p:nvSpPr>
        <p:spPr bwMode="auto">
          <a:xfrm>
            <a:off x="1918246" y="5553075"/>
            <a:ext cx="1152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Request</a:t>
            </a:r>
            <a:endParaRPr lang="zh-CN" altLang="en-US" sz="1800"/>
          </a:p>
        </p:txBody>
      </p:sp>
      <p:sp>
        <p:nvSpPr>
          <p:cNvPr id="55" name="TextBox 38"/>
          <p:cNvSpPr txBox="1">
            <a:spLocks noChangeArrowheads="1"/>
          </p:cNvSpPr>
          <p:nvPr/>
        </p:nvSpPr>
        <p:spPr bwMode="auto">
          <a:xfrm>
            <a:off x="3574008" y="5192713"/>
            <a:ext cx="7921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report</a:t>
            </a:r>
            <a:endParaRPr lang="zh-CN" altLang="en-US" sz="1800"/>
          </a:p>
        </p:txBody>
      </p:sp>
      <p:sp>
        <p:nvSpPr>
          <p:cNvPr id="56" name="椭圆 55"/>
          <p:cNvSpPr/>
          <p:nvPr/>
        </p:nvSpPr>
        <p:spPr bwMode="auto">
          <a:xfrm>
            <a:off x="2710408" y="2176899"/>
            <a:ext cx="1368425" cy="7921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sz="24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57" name="TextBox 4"/>
          <p:cNvSpPr txBox="1">
            <a:spLocks noChangeArrowheads="1"/>
          </p:cNvSpPr>
          <p:nvPr/>
        </p:nvSpPr>
        <p:spPr bwMode="auto">
          <a:xfrm>
            <a:off x="2710408" y="2239963"/>
            <a:ext cx="1295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 dirty="0"/>
              <a:t>Local monitoring</a:t>
            </a:r>
            <a:endParaRPr lang="zh-CN" altLang="en-US" sz="1800" dirty="0"/>
          </a:p>
        </p:txBody>
      </p:sp>
      <p:sp>
        <p:nvSpPr>
          <p:cNvPr id="58" name="TextBox 30"/>
          <p:cNvSpPr txBox="1">
            <a:spLocks noChangeArrowheads="1"/>
          </p:cNvSpPr>
          <p:nvPr/>
        </p:nvSpPr>
        <p:spPr bwMode="auto">
          <a:xfrm>
            <a:off x="1629321" y="2744788"/>
            <a:ext cx="1225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Patient signal</a:t>
            </a:r>
            <a:endParaRPr lang="zh-CN" altLang="en-US" sz="1800"/>
          </a:p>
        </p:txBody>
      </p:sp>
      <p:sp>
        <p:nvSpPr>
          <p:cNvPr id="59" name="TextBox 31"/>
          <p:cNvSpPr txBox="1">
            <a:spLocks noChangeArrowheads="1"/>
          </p:cNvSpPr>
          <p:nvPr/>
        </p:nvSpPr>
        <p:spPr bwMode="auto">
          <a:xfrm>
            <a:off x="4510633" y="3392488"/>
            <a:ext cx="1368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 dirty="0"/>
              <a:t>central monitoring</a:t>
            </a:r>
            <a:endParaRPr lang="zh-CN" altLang="en-US" sz="1800" dirty="0"/>
          </a:p>
        </p:txBody>
      </p:sp>
      <p:cxnSp>
        <p:nvCxnSpPr>
          <p:cNvPr id="60" name="直接箭头连接符 32"/>
          <p:cNvCxnSpPr>
            <a:cxnSpLocks noChangeShapeType="1"/>
            <a:endCxn id="23" idx="0"/>
          </p:cNvCxnSpPr>
          <p:nvPr/>
        </p:nvCxnSpPr>
        <p:spPr bwMode="auto">
          <a:xfrm>
            <a:off x="4078833" y="2600325"/>
            <a:ext cx="1116013" cy="7207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TextBox 35"/>
          <p:cNvSpPr txBox="1">
            <a:spLocks noChangeArrowheads="1"/>
          </p:cNvSpPr>
          <p:nvPr/>
        </p:nvSpPr>
        <p:spPr bwMode="auto">
          <a:xfrm>
            <a:off x="4366171" y="2528888"/>
            <a:ext cx="12969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Patient data</a:t>
            </a:r>
            <a:endParaRPr lang="zh-CN" altLang="en-US" sz="1800"/>
          </a:p>
        </p:txBody>
      </p:sp>
      <p:cxnSp>
        <p:nvCxnSpPr>
          <p:cNvPr id="62" name="直接连接符 39"/>
          <p:cNvCxnSpPr>
            <a:cxnSpLocks noChangeShapeType="1"/>
          </p:cNvCxnSpPr>
          <p:nvPr/>
        </p:nvCxnSpPr>
        <p:spPr bwMode="auto">
          <a:xfrm>
            <a:off x="6551613" y="2082303"/>
            <a:ext cx="1393124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接连接符 40"/>
          <p:cNvCxnSpPr>
            <a:cxnSpLocks noChangeShapeType="1"/>
          </p:cNvCxnSpPr>
          <p:nvPr/>
        </p:nvCxnSpPr>
        <p:spPr bwMode="auto">
          <a:xfrm>
            <a:off x="6592156" y="2464840"/>
            <a:ext cx="1375120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Box 41"/>
          <p:cNvSpPr txBox="1">
            <a:spLocks noChangeArrowheads="1"/>
          </p:cNvSpPr>
          <p:nvPr/>
        </p:nvSpPr>
        <p:spPr bwMode="auto">
          <a:xfrm>
            <a:off x="6137119" y="2082303"/>
            <a:ext cx="23764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Scope of signals </a:t>
            </a:r>
            <a:endParaRPr lang="zh-CN" altLang="en-US" sz="1800"/>
          </a:p>
        </p:txBody>
      </p:sp>
      <p:cxnSp>
        <p:nvCxnSpPr>
          <p:cNvPr id="65" name="直接箭头连接符 42"/>
          <p:cNvCxnSpPr>
            <a:cxnSpLocks noChangeShapeType="1"/>
            <a:stCxn id="64" idx="2"/>
          </p:cNvCxnSpPr>
          <p:nvPr/>
        </p:nvCxnSpPr>
        <p:spPr bwMode="auto">
          <a:xfrm flipH="1">
            <a:off x="5663158" y="2452190"/>
            <a:ext cx="1662205" cy="94029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椭圆 65"/>
          <p:cNvSpPr/>
          <p:nvPr/>
        </p:nvSpPr>
        <p:spPr bwMode="auto">
          <a:xfrm>
            <a:off x="3213646" y="5624513"/>
            <a:ext cx="1368425" cy="79216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sz="24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67" name="TextBox 48"/>
          <p:cNvSpPr txBox="1">
            <a:spLocks noChangeArrowheads="1"/>
          </p:cNvSpPr>
          <p:nvPr/>
        </p:nvSpPr>
        <p:spPr bwMode="auto">
          <a:xfrm>
            <a:off x="3286671" y="5768975"/>
            <a:ext cx="1368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Generating report</a:t>
            </a:r>
            <a:endParaRPr lang="zh-CN" altLang="en-US" sz="1800"/>
          </a:p>
        </p:txBody>
      </p:sp>
      <p:cxnSp>
        <p:nvCxnSpPr>
          <p:cNvPr id="68" name="直接箭头连接符 51"/>
          <p:cNvCxnSpPr>
            <a:cxnSpLocks noChangeShapeType="1"/>
            <a:stCxn id="66" idx="0"/>
          </p:cNvCxnSpPr>
          <p:nvPr/>
        </p:nvCxnSpPr>
        <p:spPr bwMode="auto">
          <a:xfrm flipH="1" flipV="1">
            <a:off x="2997746" y="5264150"/>
            <a:ext cx="900112" cy="3603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椭圆 68"/>
          <p:cNvSpPr/>
          <p:nvPr/>
        </p:nvSpPr>
        <p:spPr bwMode="auto">
          <a:xfrm>
            <a:off x="6021933" y="3968750"/>
            <a:ext cx="2808288" cy="7921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sz="24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70" name="TextBox 58"/>
          <p:cNvSpPr txBox="1">
            <a:spLocks noChangeArrowheads="1"/>
          </p:cNvSpPr>
          <p:nvPr/>
        </p:nvSpPr>
        <p:spPr bwMode="auto">
          <a:xfrm>
            <a:off x="6382296" y="4040188"/>
            <a:ext cx="2016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/>
            <a:r>
              <a:rPr lang="en-US" altLang="zh-CN" sz="1800"/>
              <a:t>Recording  patient phys. data</a:t>
            </a:r>
            <a:endParaRPr lang="zh-CN" altLang="en-US" sz="1800"/>
          </a:p>
        </p:txBody>
      </p:sp>
      <p:sp>
        <p:nvSpPr>
          <p:cNvPr id="71" name="TextBox 61"/>
          <p:cNvSpPr txBox="1">
            <a:spLocks noChangeArrowheads="1"/>
          </p:cNvSpPr>
          <p:nvPr/>
        </p:nvSpPr>
        <p:spPr bwMode="auto">
          <a:xfrm>
            <a:off x="6166396" y="3248025"/>
            <a:ext cx="1439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Processed patient data</a:t>
            </a:r>
            <a:endParaRPr lang="zh-CN" altLang="en-US" sz="18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2" name="直接箭头连接符 62"/>
          <p:cNvCxnSpPr>
            <a:cxnSpLocks noChangeShapeType="1"/>
            <a:stCxn id="69" idx="4"/>
          </p:cNvCxnSpPr>
          <p:nvPr/>
        </p:nvCxnSpPr>
        <p:spPr bwMode="auto">
          <a:xfrm flipH="1">
            <a:off x="5518696" y="4760913"/>
            <a:ext cx="1908175" cy="3603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矩形 6"/>
          <p:cNvSpPr>
            <a:spLocks noChangeArrowheads="1"/>
          </p:cNvSpPr>
          <p:nvPr/>
        </p:nvSpPr>
        <p:spPr bwMode="auto">
          <a:xfrm>
            <a:off x="405358" y="2384425"/>
            <a:ext cx="1223963" cy="576263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400">
              <a:latin typeface="Times" pitchFamily="18" charset="0"/>
            </a:endParaRPr>
          </a:p>
        </p:txBody>
      </p:sp>
      <p:sp>
        <p:nvSpPr>
          <p:cNvPr id="74" name="TextBox 9"/>
          <p:cNvSpPr txBox="1">
            <a:spLocks noChangeArrowheads="1"/>
          </p:cNvSpPr>
          <p:nvPr/>
        </p:nvSpPr>
        <p:spPr bwMode="auto">
          <a:xfrm>
            <a:off x="476796" y="2528888"/>
            <a:ext cx="1079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patient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581497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428884" y="1170546"/>
            <a:ext cx="5858447" cy="658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PMS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数据流图：</a:t>
            </a:r>
            <a:r>
              <a:rPr lang="en-US" altLang="zh-CN" sz="3200" dirty="0">
                <a:latin typeface="+mn-ea"/>
              </a:rPr>
              <a:t>level-2</a:t>
            </a:r>
          </a:p>
        </p:txBody>
      </p:sp>
      <p:sp>
        <p:nvSpPr>
          <p:cNvPr id="39" name="椭圆 38"/>
          <p:cNvSpPr/>
          <p:nvPr/>
        </p:nvSpPr>
        <p:spPr bwMode="auto">
          <a:xfrm>
            <a:off x="4284663" y="3141663"/>
            <a:ext cx="3024187" cy="1223962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sz="2400">
              <a:solidFill>
                <a:schemeClr val="tx1"/>
              </a:solidFill>
              <a:latin typeface="Times" pitchFamily="18" charset="0"/>
            </a:endParaRPr>
          </a:p>
        </p:txBody>
      </p:sp>
      <p:cxnSp>
        <p:nvCxnSpPr>
          <p:cNvPr id="40" name="直接箭头连接符 15"/>
          <p:cNvCxnSpPr>
            <a:cxnSpLocks noChangeShapeType="1"/>
            <a:endCxn id="42" idx="2"/>
          </p:cNvCxnSpPr>
          <p:nvPr/>
        </p:nvCxnSpPr>
        <p:spPr bwMode="auto">
          <a:xfrm>
            <a:off x="1258888" y="2457450"/>
            <a:ext cx="1081087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箭头连接符 20"/>
          <p:cNvCxnSpPr>
            <a:cxnSpLocks noChangeShapeType="1"/>
          </p:cNvCxnSpPr>
          <p:nvPr/>
        </p:nvCxnSpPr>
        <p:spPr bwMode="auto">
          <a:xfrm>
            <a:off x="3132138" y="2852738"/>
            <a:ext cx="1223962" cy="7207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椭圆 41"/>
          <p:cNvSpPr/>
          <p:nvPr/>
        </p:nvSpPr>
        <p:spPr bwMode="auto">
          <a:xfrm>
            <a:off x="2339975" y="2060575"/>
            <a:ext cx="1368425" cy="7921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sz="24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76" name="TextBox 4"/>
          <p:cNvSpPr txBox="1">
            <a:spLocks noChangeArrowheads="1"/>
          </p:cNvSpPr>
          <p:nvPr/>
        </p:nvSpPr>
        <p:spPr bwMode="auto">
          <a:xfrm>
            <a:off x="2339975" y="2133600"/>
            <a:ext cx="1295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Analyzing</a:t>
            </a:r>
          </a:p>
          <a:p>
            <a:pPr algn="ctr" eaLnBrk="1" hangingPunct="1"/>
            <a:r>
              <a:rPr lang="en-US" altLang="zh-CN" sz="1800"/>
              <a:t>data</a:t>
            </a:r>
            <a:endParaRPr lang="zh-CN" altLang="en-US" sz="1800"/>
          </a:p>
        </p:txBody>
      </p:sp>
      <p:sp>
        <p:nvSpPr>
          <p:cNvPr id="77" name="TextBox 31"/>
          <p:cNvSpPr txBox="1">
            <a:spLocks noChangeArrowheads="1"/>
          </p:cNvSpPr>
          <p:nvPr/>
        </p:nvSpPr>
        <p:spPr bwMode="auto">
          <a:xfrm>
            <a:off x="5219700" y="3429000"/>
            <a:ext cx="1368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Checking scope</a:t>
            </a:r>
            <a:endParaRPr lang="zh-CN" altLang="en-US" sz="1800"/>
          </a:p>
        </p:txBody>
      </p:sp>
      <p:cxnSp>
        <p:nvCxnSpPr>
          <p:cNvPr id="78" name="直接箭头连接符 32"/>
          <p:cNvCxnSpPr>
            <a:cxnSpLocks noChangeShapeType="1"/>
            <a:endCxn id="39" idx="0"/>
          </p:cNvCxnSpPr>
          <p:nvPr/>
        </p:nvCxnSpPr>
        <p:spPr bwMode="auto">
          <a:xfrm>
            <a:off x="3708400" y="2420938"/>
            <a:ext cx="2087563" cy="7207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直接连接符 39"/>
          <p:cNvCxnSpPr>
            <a:cxnSpLocks noChangeShapeType="1"/>
          </p:cNvCxnSpPr>
          <p:nvPr/>
        </p:nvCxnSpPr>
        <p:spPr bwMode="auto">
          <a:xfrm>
            <a:off x="5940425" y="2060575"/>
            <a:ext cx="1223963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直接连接符 40"/>
          <p:cNvCxnSpPr>
            <a:cxnSpLocks noChangeShapeType="1"/>
          </p:cNvCxnSpPr>
          <p:nvPr/>
        </p:nvCxnSpPr>
        <p:spPr bwMode="auto">
          <a:xfrm>
            <a:off x="5940425" y="2420938"/>
            <a:ext cx="1223963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" name="TextBox 41"/>
          <p:cNvSpPr txBox="1">
            <a:spLocks noChangeArrowheads="1"/>
          </p:cNvSpPr>
          <p:nvPr/>
        </p:nvSpPr>
        <p:spPr bwMode="auto">
          <a:xfrm>
            <a:off x="5435600" y="2060575"/>
            <a:ext cx="2376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Scope of signals </a:t>
            </a:r>
            <a:endParaRPr lang="zh-CN" altLang="en-US" sz="1800"/>
          </a:p>
        </p:txBody>
      </p:sp>
      <p:cxnSp>
        <p:nvCxnSpPr>
          <p:cNvPr id="82" name="直接箭头连接符 42"/>
          <p:cNvCxnSpPr>
            <a:cxnSpLocks noChangeShapeType="1"/>
            <a:stCxn id="81" idx="2"/>
          </p:cNvCxnSpPr>
          <p:nvPr/>
        </p:nvCxnSpPr>
        <p:spPr bwMode="auto">
          <a:xfrm flipH="1">
            <a:off x="6011863" y="2430463"/>
            <a:ext cx="612775" cy="7112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TextBox 61"/>
          <p:cNvSpPr txBox="1">
            <a:spLocks noChangeArrowheads="1"/>
          </p:cNvSpPr>
          <p:nvPr/>
        </p:nvSpPr>
        <p:spPr bwMode="auto">
          <a:xfrm>
            <a:off x="7308850" y="4076700"/>
            <a:ext cx="1439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ordinary patient data</a:t>
            </a:r>
            <a:endParaRPr lang="zh-CN" alt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" name="TextBox 35"/>
          <p:cNvSpPr txBox="1">
            <a:spLocks noChangeArrowheads="1"/>
          </p:cNvSpPr>
          <p:nvPr/>
        </p:nvSpPr>
        <p:spPr bwMode="auto">
          <a:xfrm>
            <a:off x="323850" y="2492375"/>
            <a:ext cx="12969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Patient data</a:t>
            </a:r>
            <a:endParaRPr lang="zh-CN" altLang="en-US" sz="1800"/>
          </a:p>
        </p:txBody>
      </p:sp>
      <p:sp>
        <p:nvSpPr>
          <p:cNvPr id="85" name="TextBox 35"/>
          <p:cNvSpPr txBox="1">
            <a:spLocks noChangeArrowheads="1"/>
          </p:cNvSpPr>
          <p:nvPr/>
        </p:nvSpPr>
        <p:spPr bwMode="auto">
          <a:xfrm>
            <a:off x="4140200" y="2205038"/>
            <a:ext cx="863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pulse</a:t>
            </a:r>
            <a:endParaRPr lang="zh-CN" altLang="en-US" sz="1800"/>
          </a:p>
        </p:txBody>
      </p:sp>
      <p:sp>
        <p:nvSpPr>
          <p:cNvPr id="86" name="TextBox 35"/>
          <p:cNvSpPr txBox="1">
            <a:spLocks noChangeArrowheads="1"/>
          </p:cNvSpPr>
          <p:nvPr/>
        </p:nvSpPr>
        <p:spPr bwMode="auto">
          <a:xfrm>
            <a:off x="3708400" y="2708275"/>
            <a:ext cx="14398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temperature</a:t>
            </a:r>
            <a:endParaRPr lang="zh-CN" altLang="en-US" sz="1800"/>
          </a:p>
        </p:txBody>
      </p:sp>
      <p:cxnSp>
        <p:nvCxnSpPr>
          <p:cNvPr id="87" name="直接箭头连接符 32"/>
          <p:cNvCxnSpPr>
            <a:cxnSpLocks noChangeShapeType="1"/>
          </p:cNvCxnSpPr>
          <p:nvPr/>
        </p:nvCxnSpPr>
        <p:spPr bwMode="auto">
          <a:xfrm>
            <a:off x="3563938" y="2708275"/>
            <a:ext cx="1295400" cy="5762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TextBox 35"/>
          <p:cNvSpPr txBox="1">
            <a:spLocks noChangeArrowheads="1"/>
          </p:cNvSpPr>
          <p:nvPr/>
        </p:nvSpPr>
        <p:spPr bwMode="auto">
          <a:xfrm>
            <a:off x="2843213" y="3213100"/>
            <a:ext cx="1152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Blood pressure</a:t>
            </a:r>
            <a:endParaRPr lang="zh-CN" altLang="en-US" sz="1800"/>
          </a:p>
        </p:txBody>
      </p:sp>
      <p:sp>
        <p:nvSpPr>
          <p:cNvPr id="89" name="椭圆 88"/>
          <p:cNvSpPr/>
          <p:nvPr/>
        </p:nvSpPr>
        <p:spPr bwMode="auto">
          <a:xfrm>
            <a:off x="6732588" y="5013325"/>
            <a:ext cx="1800225" cy="100806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sz="24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90" name="TextBox 4"/>
          <p:cNvSpPr txBox="1">
            <a:spLocks noChangeArrowheads="1"/>
          </p:cNvSpPr>
          <p:nvPr/>
        </p:nvSpPr>
        <p:spPr bwMode="auto">
          <a:xfrm>
            <a:off x="6948488" y="5084763"/>
            <a:ext cx="1295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Managing patient</a:t>
            </a:r>
          </a:p>
          <a:p>
            <a:pPr algn="ctr" eaLnBrk="1" hangingPunct="1"/>
            <a:r>
              <a:rPr lang="en-US" altLang="zh-CN" sz="1800"/>
              <a:t>data</a:t>
            </a:r>
            <a:endParaRPr lang="zh-CN" altLang="en-US" sz="1800"/>
          </a:p>
        </p:txBody>
      </p:sp>
      <p:cxnSp>
        <p:nvCxnSpPr>
          <p:cNvPr id="91" name="直接箭头连接符 20"/>
          <p:cNvCxnSpPr>
            <a:cxnSpLocks noChangeShapeType="1"/>
            <a:endCxn id="89" idx="0"/>
          </p:cNvCxnSpPr>
          <p:nvPr/>
        </p:nvCxnSpPr>
        <p:spPr bwMode="auto">
          <a:xfrm>
            <a:off x="6732588" y="4221163"/>
            <a:ext cx="900112" cy="7921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TextBox 61"/>
          <p:cNvSpPr txBox="1">
            <a:spLocks noChangeArrowheads="1"/>
          </p:cNvSpPr>
          <p:nvPr/>
        </p:nvSpPr>
        <p:spPr bwMode="auto">
          <a:xfrm>
            <a:off x="3348038" y="4365625"/>
            <a:ext cx="1439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Over-scope patient data</a:t>
            </a:r>
            <a:endParaRPr lang="zh-CN" alt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" name="椭圆 92"/>
          <p:cNvSpPr/>
          <p:nvPr/>
        </p:nvSpPr>
        <p:spPr bwMode="auto">
          <a:xfrm>
            <a:off x="2771775" y="5300663"/>
            <a:ext cx="1800225" cy="100965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zh-CN" altLang="en-US" sz="24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94" name="TextBox 4"/>
          <p:cNvSpPr txBox="1">
            <a:spLocks noChangeArrowheads="1"/>
          </p:cNvSpPr>
          <p:nvPr/>
        </p:nvSpPr>
        <p:spPr bwMode="auto">
          <a:xfrm>
            <a:off x="2987675" y="5373688"/>
            <a:ext cx="1368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/>
              <a:t>Generating alert</a:t>
            </a:r>
            <a:endParaRPr lang="zh-CN" altLang="en-US" sz="1800"/>
          </a:p>
        </p:txBody>
      </p:sp>
      <p:cxnSp>
        <p:nvCxnSpPr>
          <p:cNvPr id="95" name="直接箭头连接符 20"/>
          <p:cNvCxnSpPr>
            <a:cxnSpLocks noChangeShapeType="1"/>
            <a:stCxn id="39" idx="4"/>
            <a:endCxn id="93" idx="0"/>
          </p:cNvCxnSpPr>
          <p:nvPr/>
        </p:nvCxnSpPr>
        <p:spPr bwMode="auto">
          <a:xfrm flipH="1">
            <a:off x="3671888" y="4365625"/>
            <a:ext cx="2124075" cy="9350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直接箭头连接符 20"/>
          <p:cNvCxnSpPr>
            <a:cxnSpLocks noChangeShapeType="1"/>
            <a:stCxn id="93" idx="2"/>
          </p:cNvCxnSpPr>
          <p:nvPr/>
        </p:nvCxnSpPr>
        <p:spPr bwMode="auto">
          <a:xfrm flipH="1" flipV="1">
            <a:off x="1116013" y="5805488"/>
            <a:ext cx="1655762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" name="TextBox 61"/>
          <p:cNvSpPr txBox="1">
            <a:spLocks noChangeArrowheads="1"/>
          </p:cNvSpPr>
          <p:nvPr/>
        </p:nvSpPr>
        <p:spPr bwMode="auto">
          <a:xfrm>
            <a:off x="1187450" y="5373688"/>
            <a:ext cx="1439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alert</a:t>
            </a:r>
            <a:endParaRPr lang="zh-CN" altLang="en-US" sz="18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8" name="直接箭头连接符 17"/>
          <p:cNvCxnSpPr>
            <a:cxnSpLocks noChangeShapeType="1"/>
            <a:stCxn id="89" idx="2"/>
          </p:cNvCxnSpPr>
          <p:nvPr/>
        </p:nvCxnSpPr>
        <p:spPr bwMode="auto">
          <a:xfrm flipH="1">
            <a:off x="5651500" y="5516563"/>
            <a:ext cx="1081088" cy="10080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TextBox 61"/>
          <p:cNvSpPr txBox="1">
            <a:spLocks noChangeArrowheads="1"/>
          </p:cNvSpPr>
          <p:nvPr/>
        </p:nvSpPr>
        <p:spPr bwMode="auto">
          <a:xfrm>
            <a:off x="5076825" y="5445125"/>
            <a:ext cx="14398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zh-CN" sz="1800">
                <a:latin typeface="Times New Roman" pitchFamily="18" charset="0"/>
                <a:cs typeface="Times New Roman" pitchFamily="18" charset="0"/>
              </a:rPr>
              <a:t>Processed patient data</a:t>
            </a:r>
            <a:endParaRPr lang="zh-CN" altLang="en-US"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椭圆 4"/>
          <p:cNvSpPr>
            <a:spLocks noChangeArrowheads="1"/>
          </p:cNvSpPr>
          <p:nvPr/>
        </p:nvSpPr>
        <p:spPr bwMode="auto">
          <a:xfrm>
            <a:off x="1611313" y="1916113"/>
            <a:ext cx="6921500" cy="4537075"/>
          </a:xfrm>
          <a:prstGeom prst="ellipse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05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EA8709-5733-416D-B3BB-046EC8CD3395}"/>
              </a:ext>
            </a:extLst>
          </p:cNvPr>
          <p:cNvSpPr/>
          <p:nvPr/>
        </p:nvSpPr>
        <p:spPr>
          <a:xfrm>
            <a:off x="376146" y="1750704"/>
            <a:ext cx="8637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分析目标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A4BEBC-F95B-47DA-9B01-B5BD11004FAC}"/>
              </a:ext>
            </a:extLst>
          </p:cNvPr>
          <p:cNvSpPr txBox="1"/>
          <p:nvPr/>
        </p:nvSpPr>
        <p:spPr>
          <a:xfrm>
            <a:off x="798176" y="2228313"/>
            <a:ext cx="8038681" cy="97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理解需求是否与预期一致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揭示需求描述中存在的缺陷和错误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964DE9-E1D3-4A28-AD36-21AFC7E6DBEF}"/>
              </a:ext>
            </a:extLst>
          </p:cNvPr>
          <p:cNvSpPr/>
          <p:nvPr/>
        </p:nvSpPr>
        <p:spPr>
          <a:xfrm>
            <a:off x="376145" y="3808488"/>
            <a:ext cx="8637225" cy="1404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89" lvl="1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谁来理解、分析？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089" lvl="1" indent="-342900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理解与分析的手段有哪些？能从哪些方面发现需求缺陷？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028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7645" y="2146591"/>
            <a:ext cx="39245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语法层面的基本检查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D8441F-0414-42A3-8D82-07DECBF7262A}"/>
              </a:ext>
            </a:extLst>
          </p:cNvPr>
          <p:cNvSpPr/>
          <p:nvPr/>
        </p:nvSpPr>
        <p:spPr>
          <a:xfrm>
            <a:off x="1362370" y="2669811"/>
            <a:ext cx="5502165" cy="189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过程与数据流</a:t>
            </a:r>
            <a:r>
              <a:rPr lang="en-US" altLang="zh-CN" sz="2400" dirty="0">
                <a:latin typeface="+mn-ea"/>
              </a:rPr>
              <a:t>: 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动词</a:t>
            </a:r>
            <a:r>
              <a:rPr lang="zh-CN" altLang="en-US" sz="2400" dirty="0">
                <a:latin typeface="+mn-ea"/>
              </a:rPr>
              <a:t>与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名词</a:t>
            </a:r>
            <a:endParaRPr lang="en-US" altLang="zh-CN" sz="2400" b="1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数据存储</a:t>
            </a:r>
            <a:r>
              <a:rPr lang="en-US" altLang="zh-CN" sz="2400" dirty="0">
                <a:latin typeface="+mn-ea"/>
              </a:rPr>
              <a:t>: 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名词</a:t>
            </a:r>
            <a:endParaRPr lang="en-US" altLang="zh-CN" sz="2400" b="1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不可有孤立的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过程</a:t>
            </a:r>
            <a:endParaRPr lang="en-US" altLang="zh-CN" sz="2400" b="1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层次间的</a:t>
            </a:r>
            <a:r>
              <a:rPr lang="zh-CN" altLang="en-US" sz="2400" b="1" dirty="0">
                <a:solidFill>
                  <a:schemeClr val="accent2"/>
                </a:solidFill>
                <a:latin typeface="+mn-ea"/>
              </a:rPr>
              <a:t>语法一致性</a:t>
            </a:r>
            <a:endParaRPr lang="en-US" altLang="zh-CN" sz="24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EA8709-5733-416D-B3BB-046EC8CD3395}"/>
              </a:ext>
            </a:extLst>
          </p:cNvPr>
          <p:cNvSpPr/>
          <p:nvPr/>
        </p:nvSpPr>
        <p:spPr>
          <a:xfrm>
            <a:off x="331246" y="1442731"/>
            <a:ext cx="3924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针对模型的分析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358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07471" y="1322504"/>
            <a:ext cx="3060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语义层面的检查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D8441F-0414-42A3-8D82-07DECBF7262A}"/>
              </a:ext>
            </a:extLst>
          </p:cNvPr>
          <p:cNvSpPr/>
          <p:nvPr/>
        </p:nvSpPr>
        <p:spPr>
          <a:xfrm>
            <a:off x="1182196" y="1694424"/>
            <a:ext cx="6143749" cy="189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是否有缺失的过程、数据资源和数据流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是否有缺失的“路径”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功能的组合是否与预期一致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altLang="zh-CN" sz="2400" dirty="0">
                <a:latin typeface="+mn-ea"/>
              </a:rPr>
              <a:t>……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EA8709-5733-416D-B3BB-046EC8CD3395}"/>
              </a:ext>
            </a:extLst>
          </p:cNvPr>
          <p:cNvSpPr/>
          <p:nvPr/>
        </p:nvSpPr>
        <p:spPr>
          <a:xfrm>
            <a:off x="151072" y="799284"/>
            <a:ext cx="3924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针对模型的分析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9C39F7-DC9A-4FD9-AECB-AE07FD43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901" y="3682119"/>
            <a:ext cx="5681872" cy="31137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910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061A1A31-570D-4A2D-913F-CC9A18BD8CEE}"/>
              </a:ext>
            </a:extLst>
          </p:cNvPr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ADD5730-22AF-4B6D-BB1F-173CB528149C}"/>
              </a:ext>
            </a:extLst>
          </p:cNvPr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396F74A-2961-4CEB-BE48-B55BC172E2BF}"/>
              </a:ext>
            </a:extLst>
          </p:cNvPr>
          <p:cNvSpPr/>
          <p:nvPr/>
        </p:nvSpPr>
        <p:spPr>
          <a:xfrm>
            <a:off x="577113" y="1744305"/>
            <a:ext cx="7160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还能想到哪些深层次的有待分析的问题？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66C631B-C855-430E-8DC6-D976BEB450F1}"/>
              </a:ext>
            </a:extLst>
          </p:cNvPr>
          <p:cNvSpPr/>
          <p:nvPr/>
        </p:nvSpPr>
        <p:spPr>
          <a:xfrm>
            <a:off x="1060920" y="2278992"/>
            <a:ext cx="7088293" cy="413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</a:rPr>
              <a:t>数据流图的表达能力如何？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</a:rPr>
              <a:t>数据资源读写操作的顺序如何体现？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</a:rPr>
              <a:t>单个</a:t>
            </a:r>
            <a:r>
              <a:rPr lang="en-US" altLang="zh-CN" sz="2400" dirty="0">
                <a:latin typeface="+mn-ea"/>
              </a:rPr>
              <a:t>process</a:t>
            </a:r>
            <a:r>
              <a:rPr lang="zh-CN" altLang="en-US" sz="2400" dirty="0">
                <a:latin typeface="+mn-ea"/>
              </a:rPr>
              <a:t>是否是“可行的”？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</a:rPr>
              <a:t>一组</a:t>
            </a:r>
            <a:r>
              <a:rPr lang="en-US" altLang="zh-CN" sz="2400" dirty="0">
                <a:latin typeface="+mn-ea"/>
              </a:rPr>
              <a:t>process</a:t>
            </a:r>
            <a:r>
              <a:rPr lang="zh-CN" altLang="en-US" sz="2400" dirty="0">
                <a:latin typeface="+mn-ea"/>
              </a:rPr>
              <a:t>形成的执行有多少条路径？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</a:rPr>
              <a:t>是否有无法执行的路径？如何判断？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</a:rPr>
              <a:t>顺序性和并发性是否能从数据流图中直接体现？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+mn-ea"/>
              </a:rPr>
              <a:t>……</a:t>
            </a:r>
          </a:p>
          <a:p>
            <a:pPr marL="342900" indent="-342900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8037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061A1A31-570D-4A2D-913F-CC9A18BD8CEE}"/>
              </a:ext>
            </a:extLst>
          </p:cNvPr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ADD5730-22AF-4B6D-BB1F-173CB528149C}"/>
              </a:ext>
            </a:extLst>
          </p:cNvPr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396F74A-2961-4CEB-BE48-B55BC172E2BF}"/>
              </a:ext>
            </a:extLst>
          </p:cNvPr>
          <p:cNvSpPr/>
          <p:nvPr/>
        </p:nvSpPr>
        <p:spPr>
          <a:xfrm>
            <a:off x="577113" y="1744305"/>
            <a:ext cx="7160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传统数据流图的局限性：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66C631B-C855-430E-8DC6-D976BEB450F1}"/>
              </a:ext>
            </a:extLst>
          </p:cNvPr>
          <p:cNvSpPr/>
          <p:nvPr/>
        </p:nvSpPr>
        <p:spPr>
          <a:xfrm>
            <a:off x="1060920" y="2278992"/>
            <a:ext cx="7088293" cy="413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缺乏严格的语义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理解存在一定的模糊性和二义性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机器分析困难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分析规则匮乏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如何表示“无类型”的控制信号？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+mn-ea"/>
              </a:rPr>
              <a:t>工具支持有限</a:t>
            </a: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sz="2400" dirty="0">
                <a:latin typeface="+mn-ea"/>
              </a:rPr>
              <a:t>……</a:t>
            </a:r>
          </a:p>
          <a:p>
            <a:pPr marL="342900" indent="-342900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endParaRPr lang="en-US" altLang="zh-CN" sz="2400" dirty="0">
              <a:latin typeface="+mn-ea"/>
            </a:endParaRPr>
          </a:p>
          <a:p>
            <a:pPr marL="342900" indent="-342900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5138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061A1A31-570D-4A2D-913F-CC9A18BD8CEE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ADD5730-22AF-4B6D-BB1F-173CB528149C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396F74A-2961-4CEB-BE48-B55BC172E2BF}"/>
              </a:ext>
            </a:extLst>
          </p:cNvPr>
          <p:cNvSpPr/>
          <p:nvPr/>
        </p:nvSpPr>
        <p:spPr>
          <a:xfrm>
            <a:off x="409136" y="2558221"/>
            <a:ext cx="832572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FF0000"/>
              </a:buClr>
              <a:buSzPct val="100000"/>
              <a:defRPr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条件数据流图</a:t>
            </a: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CDFD</a:t>
            </a:r>
          </a:p>
          <a:p>
            <a:pPr algn="ctr">
              <a:buClr>
                <a:srgbClr val="FF0000"/>
              </a:buClr>
              <a:buSzPct val="100000"/>
              <a:defRPr/>
            </a:pP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 Data Flow Diagram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84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4013BD82-6AD7-45D8-B832-B7611A8D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3313" y="3577213"/>
            <a:ext cx="1954579" cy="295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DA0043-79EA-4D84-A19D-3092DCAE797B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43172F-6F18-4C10-9343-E118E4DD461F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52DBB2-E9F6-4FAE-972A-1E5EFBEB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13" y="1274156"/>
            <a:ext cx="1428750" cy="1905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44393DB-2DEA-4F58-AAD4-BEE202CB692D}"/>
              </a:ext>
            </a:extLst>
          </p:cNvPr>
          <p:cNvSpPr/>
          <p:nvPr/>
        </p:nvSpPr>
        <p:spPr>
          <a:xfrm>
            <a:off x="2748666" y="2246240"/>
            <a:ext cx="6395334" cy="3134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CDFD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的概念源自于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Structured Object-Oriented Formal Language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）方法学，最早由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 Fellow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刘少英教授提出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CDFD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是在传统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基础上，引入了严格的语义而形成的图形化描述语言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CDFD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是用来呈现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需求的分析模型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01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9DA0043-79EA-4D84-A19D-3092DCAE797B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43172F-6F18-4C10-9343-E118E4DD461F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505E93-ACC8-47EA-BF66-8B9EA34A8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714" y="1125538"/>
            <a:ext cx="8583923" cy="5325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350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8869" y="1113245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无图无真相</a:t>
            </a:r>
            <a:endParaRPr lang="zh-CN" altLang="en-US" sz="3600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52" y="1860757"/>
            <a:ext cx="3049314" cy="176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7" descr="http://bs.baidu.com/lego-mat/new_avatar_023ef663-9e20-4a0f-80a5-8fc0c9e6a5c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6"/>
          <a:stretch/>
        </p:blipFill>
        <p:spPr bwMode="auto">
          <a:xfrm>
            <a:off x="3877798" y="1860756"/>
            <a:ext cx="3105807" cy="232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52" y="3830334"/>
            <a:ext cx="3049314" cy="204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877798" y="4378287"/>
            <a:ext cx="3105808" cy="14924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绝大多数情况下，图形比起文字，有着不可替代的直观性和呈现能力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8F7842-D073-4E15-BDD2-E6133AC161F7}"/>
              </a:ext>
            </a:extLst>
          </p:cNvPr>
          <p:cNvSpPr/>
          <p:nvPr/>
        </p:nvSpPr>
        <p:spPr>
          <a:xfrm>
            <a:off x="315310" y="168644"/>
            <a:ext cx="4740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分析模型（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Analysis Model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37D843-75F0-4DC2-981C-AC59F2FA4106}"/>
              </a:ext>
            </a:extLst>
          </p:cNvPr>
          <p:cNvSpPr/>
          <p:nvPr/>
        </p:nvSpPr>
        <p:spPr>
          <a:xfrm>
            <a:off x="4578350" y="243814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3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B1BF84-C8EF-45CD-B430-672D8D68455D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F58367C-BAC4-411E-8687-D9C371D3EA01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6596A3-CA31-415A-A80F-057FAA97B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066799"/>
            <a:ext cx="4608512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26A37C-F3C1-47F3-83BE-3BFC63F53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3171031"/>
            <a:ext cx="4719637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A07ECE-2C73-4CAD-9CFE-264DA3E5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2386" y="3230415"/>
            <a:ext cx="3527425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E63F008-85F6-4E47-9298-8E9D0DEED675}"/>
              </a:ext>
            </a:extLst>
          </p:cNvPr>
          <p:cNvPicPr>
            <a:picLocks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413" y="4913312"/>
            <a:ext cx="4308475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4905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CF265C4-9B8F-4CDB-98A7-08D95EE2DA10}"/>
              </a:ext>
            </a:extLst>
          </p:cNvPr>
          <p:cNvSpPr txBox="1">
            <a:spLocks/>
          </p:cNvSpPr>
          <p:nvPr/>
        </p:nvSpPr>
        <p:spPr>
          <a:xfrm>
            <a:off x="179512" y="4058676"/>
            <a:ext cx="8964488" cy="2395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dirty="0"/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A (x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1n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… | x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y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T’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1q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… | y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s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前置条件，满足该条件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才能正确运行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后置条件，描述输出与输入的关系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decom c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//process A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可分解为底层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CDFD c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end_process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7">
            <a:extLst>
              <a:ext uri="{FF2B5EF4-FFF2-40B4-BE49-F238E27FC236}">
                <a16:creationId xmlns:a16="http://schemas.microsoft.com/office/drawing/2014/main" id="{087CC6B9-0D67-45B8-ACCF-E858EA120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940569"/>
              </p:ext>
            </p:extLst>
          </p:nvPr>
        </p:nvGraphicFramePr>
        <p:xfrm>
          <a:off x="2253675" y="1590807"/>
          <a:ext cx="5011284" cy="2514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Visio" r:id="rId3" imgW="4724326" imgH="2371615" progId="Visio.Drawing.15">
                  <p:embed/>
                </p:oleObj>
              </mc:Choice>
              <mc:Fallback>
                <p:oleObj name="Visio" r:id="rId3" imgW="4724326" imgH="2371615" progId="Visio.Drawing.15">
                  <p:embed/>
                  <p:pic>
                    <p:nvPicPr>
                      <p:cNvPr id="9113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3675" y="1590807"/>
                        <a:ext cx="5011284" cy="25144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C54AD3F-BFF7-4C46-8EC0-09B9B7E63672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73F84B-F08F-4FFA-A48D-FB770F59A8A7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8B6404-ADA6-46AB-A385-F91B6E448CFE}"/>
              </a:ext>
            </a:extLst>
          </p:cNvPr>
          <p:cNvSpPr/>
          <p:nvPr/>
        </p:nvSpPr>
        <p:spPr>
          <a:xfrm>
            <a:off x="103228" y="1112399"/>
            <a:ext cx="3504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00000"/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基本单元：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234104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87D02F9-21D6-49D1-BE5D-06734F9C8164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D0DDB8-0B11-4328-BC0B-1003A39400BB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D8D0C4B-3B2D-4502-83D6-2C68B8C96527}"/>
              </a:ext>
            </a:extLst>
          </p:cNvPr>
          <p:cNvSpPr txBox="1">
            <a:spLocks/>
          </p:cNvSpPr>
          <p:nvPr/>
        </p:nvSpPr>
        <p:spPr>
          <a:xfrm>
            <a:off x="220714" y="1662082"/>
            <a:ext cx="8964488" cy="2395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例：一个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接收操作请求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登录校验密码和身份信息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根据余额判断是否可以取款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显示取款后余额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687933-028D-4745-AD40-17AF43B1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637" y="1397719"/>
            <a:ext cx="859472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5080A4-97F9-4496-8E81-C14F520C3F44}"/>
              </a:ext>
            </a:extLst>
          </p:cNvPr>
          <p:cNvSpPr txBox="1">
            <a:spLocks/>
          </p:cNvSpPr>
          <p:nvPr/>
        </p:nvSpPr>
        <p:spPr>
          <a:xfrm>
            <a:off x="89755" y="894021"/>
            <a:ext cx="8964488" cy="620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对应的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CDFD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DB3700-E2F0-41B4-9FF2-4F47F93CFB80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66101B-DC77-4C63-9F6E-721F8F407E3D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669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0C9D05-F4E6-44AE-B905-7DE3345C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698" y="1301983"/>
            <a:ext cx="7699399" cy="5324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EF6778-4C28-46E2-A84F-B42F081C7273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F6C2CB-0B6A-4296-84A7-6E4F5247005F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B08CED1-7EFD-4F05-A853-57553FEFDF2D}"/>
              </a:ext>
            </a:extLst>
          </p:cNvPr>
          <p:cNvSpPr txBox="1">
            <a:spLocks/>
          </p:cNvSpPr>
          <p:nvPr/>
        </p:nvSpPr>
        <p:spPr>
          <a:xfrm>
            <a:off x="124998" y="777827"/>
            <a:ext cx="8964488" cy="2395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先把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定义明确：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2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51D23D-D9C6-48F6-BF39-BDCBF335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614612"/>
            <a:ext cx="8429625" cy="162877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46592-2F2E-4BF4-A751-5C4A71DEB9AD}"/>
              </a:ext>
            </a:extLst>
          </p:cNvPr>
          <p:cNvSpPr txBox="1">
            <a:spLocks/>
          </p:cNvSpPr>
          <p:nvPr/>
        </p:nvSpPr>
        <p:spPr>
          <a:xfrm>
            <a:off x="124998" y="1881900"/>
            <a:ext cx="8964488" cy="2395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接收操作信息：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B6B0D6-2277-49C3-AB14-C6DCF4842366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C60BD4-28E5-4069-AE47-153CE0818A92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164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51D23D-D9C6-48F6-BF39-BDCBF335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614612"/>
            <a:ext cx="8429625" cy="162877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746592-2F2E-4BF4-A751-5C4A71DEB9AD}"/>
              </a:ext>
            </a:extLst>
          </p:cNvPr>
          <p:cNvSpPr txBox="1">
            <a:spLocks/>
          </p:cNvSpPr>
          <p:nvPr/>
        </p:nvSpPr>
        <p:spPr>
          <a:xfrm>
            <a:off x="124998" y="1881900"/>
            <a:ext cx="8964488" cy="2395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接收操作信息：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B6B0D6-2277-49C3-AB14-C6DCF4842366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C60BD4-28E5-4069-AE47-153CE0818A92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53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7240B7-413C-44AA-9C32-2F9AC6DD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" y="1567543"/>
            <a:ext cx="8896350" cy="449580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02E28D7-C71F-4726-864D-7CDCE073F9DA}"/>
              </a:ext>
            </a:extLst>
          </p:cNvPr>
          <p:cNvSpPr txBox="1">
            <a:spLocks/>
          </p:cNvSpPr>
          <p:nvPr/>
        </p:nvSpPr>
        <p:spPr>
          <a:xfrm>
            <a:off x="41769" y="947404"/>
            <a:ext cx="8964488" cy="620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身份校验：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2D7AAF-B50E-4670-9C1D-BE3D70C9E360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74D1C1-C3E7-4414-BEE3-052338CD707E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6FCF2D-32A1-4FB3-BAF9-98131AFB1A71}"/>
              </a:ext>
            </a:extLst>
          </p:cNvPr>
          <p:cNvSpPr/>
          <p:nvPr/>
        </p:nvSpPr>
        <p:spPr>
          <a:xfrm>
            <a:off x="783771" y="3820191"/>
            <a:ext cx="7817618" cy="620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141AA2-25ED-47CF-8ACE-430C3B49DC7A}"/>
              </a:ext>
            </a:extLst>
          </p:cNvPr>
          <p:cNvSpPr/>
          <p:nvPr/>
        </p:nvSpPr>
        <p:spPr>
          <a:xfrm>
            <a:off x="783771" y="4546603"/>
            <a:ext cx="8571244" cy="620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5E1A4B-6EFA-4BAE-8AE9-22D990B80A42}"/>
              </a:ext>
            </a:extLst>
          </p:cNvPr>
          <p:cNvSpPr/>
          <p:nvPr/>
        </p:nvSpPr>
        <p:spPr>
          <a:xfrm>
            <a:off x="572756" y="5290457"/>
            <a:ext cx="8571244" cy="772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36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2C0F50-1EE8-4881-88FA-FD60DEB5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543"/>
            <a:ext cx="9144000" cy="4515448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02E28D7-C71F-4726-864D-7CDCE073F9DA}"/>
              </a:ext>
            </a:extLst>
          </p:cNvPr>
          <p:cNvSpPr txBox="1">
            <a:spLocks/>
          </p:cNvSpPr>
          <p:nvPr/>
        </p:nvSpPr>
        <p:spPr>
          <a:xfrm>
            <a:off x="41769" y="947404"/>
            <a:ext cx="8964488" cy="620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取款操作：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2D7AAF-B50E-4670-9C1D-BE3D70C9E360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74D1C1-C3E7-4414-BEE3-052338CD707E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617287-2B0F-4A60-90D5-1481DD734B27}"/>
              </a:ext>
            </a:extLst>
          </p:cNvPr>
          <p:cNvSpPr/>
          <p:nvPr/>
        </p:nvSpPr>
        <p:spPr>
          <a:xfrm>
            <a:off x="572756" y="3094892"/>
            <a:ext cx="8571244" cy="1607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311743-3FDD-40B5-9E94-A9D7E7977684}"/>
              </a:ext>
            </a:extLst>
          </p:cNvPr>
          <p:cNvSpPr/>
          <p:nvPr/>
        </p:nvSpPr>
        <p:spPr>
          <a:xfrm>
            <a:off x="572756" y="5018874"/>
            <a:ext cx="8571244" cy="1607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248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D3FD86-42FD-4E65-829B-E5778A90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2133600"/>
            <a:ext cx="72802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1756C3-F0AA-4F1A-9260-393AC20FA31F}"/>
              </a:ext>
            </a:extLst>
          </p:cNvPr>
          <p:cNvSpPr txBox="1">
            <a:spLocks/>
          </p:cNvSpPr>
          <p:nvPr/>
        </p:nvSpPr>
        <p:spPr>
          <a:xfrm>
            <a:off x="41769" y="947404"/>
            <a:ext cx="8964488" cy="620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显示余额操作：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0A3AA5-F170-47C7-97AA-DAB186F61A5C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4D1317-DDBC-4798-8483-5D511A626CB0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2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回顾：软件需求工程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9613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5">
            <a:extLst>
              <a:ext uri="{FF2B5EF4-FFF2-40B4-BE49-F238E27FC236}">
                <a16:creationId xmlns:a16="http://schemas.microsoft.com/office/drawing/2014/main" id="{0868DAE9-CC26-4C7C-ACDD-1EF58298A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884247"/>
            <a:ext cx="85613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3429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eaLnBrk="1" hangingPunct="1">
              <a:buClr>
                <a:srgbClr val="000000"/>
              </a:buClr>
              <a:buSzPct val="100000"/>
            </a:pPr>
            <a:r>
              <a:rPr lang="zh-CN" altLang="en-US" sz="260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当功能需求和其他需求形成了初步的文档</a:t>
            </a:r>
            <a:r>
              <a:rPr lang="en-US" altLang="zh-CN" sz="2600" dirty="0">
                <a:solidFill>
                  <a:srgbClr val="00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9" name="矩形 7">
            <a:extLst>
              <a:ext uri="{FF2B5EF4-FFF2-40B4-BE49-F238E27FC236}">
                <a16:creationId xmlns:a16="http://schemas.microsoft.com/office/drawing/2014/main" id="{71A7A632-44B1-4AA1-879C-AC520CCBC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109" y="1678790"/>
            <a:ext cx="5822950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5000"/>
              </a:lnSpc>
              <a:buClr>
                <a:schemeClr val="accent1"/>
              </a:buClr>
              <a:buSzPct val="100000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例：航空发动机控制软件需求文档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8">
            <a:extLst>
              <a:ext uri="{FF2B5EF4-FFF2-40B4-BE49-F238E27FC236}">
                <a16:creationId xmlns:a16="http://schemas.microsoft.com/office/drawing/2014/main" id="{8E498E30-9FCC-4418-8584-A8802CC20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5" y="2370969"/>
            <a:ext cx="3117845" cy="119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上百页自然语言描述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数千条功能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近百个计算包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12">
            <a:extLst>
              <a:ext uri="{FF2B5EF4-FFF2-40B4-BE49-F238E27FC236}">
                <a16:creationId xmlns:a16="http://schemas.microsoft.com/office/drawing/2014/main" id="{48583977-3EDF-41C0-B7BF-06D022013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03" y="2297914"/>
            <a:ext cx="5861451" cy="320216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8">
            <a:extLst>
              <a:ext uri="{FF2B5EF4-FFF2-40B4-BE49-F238E27FC236}">
                <a16:creationId xmlns:a16="http://schemas.microsoft.com/office/drawing/2014/main" id="{41C49E1E-FAE5-42E9-BDD8-75D13BAEA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268" y="5497661"/>
            <a:ext cx="6113998" cy="97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如何理解需求文档？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如何分析需求的内在逻辑？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爆炸形: 8 pt  3">
            <a:extLst>
              <a:ext uri="{FF2B5EF4-FFF2-40B4-BE49-F238E27FC236}">
                <a16:creationId xmlns:a16="http://schemas.microsoft.com/office/drawing/2014/main" id="{F590629B-D181-4AB1-BF8F-DAA64431388D}"/>
              </a:ext>
            </a:extLst>
          </p:cNvPr>
          <p:cNvSpPr/>
          <p:nvPr/>
        </p:nvSpPr>
        <p:spPr>
          <a:xfrm>
            <a:off x="6082655" y="3739199"/>
            <a:ext cx="2930351" cy="1758462"/>
          </a:xfrm>
          <a:prstGeom prst="irregularSeal1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130B6A-AAFA-42BA-8531-9FFEE618BAB9}"/>
              </a:ext>
            </a:extLst>
          </p:cNvPr>
          <p:cNvSpPr txBox="1"/>
          <p:nvPr/>
        </p:nvSpPr>
        <p:spPr>
          <a:xfrm>
            <a:off x="7003702" y="4300695"/>
            <a:ext cx="151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只见树木，不见森林</a:t>
            </a:r>
          </a:p>
        </p:txBody>
      </p:sp>
    </p:spTree>
    <p:extLst>
      <p:ext uri="{BB962C8B-B14F-4D97-AF65-F5344CB8AC3E}">
        <p14:creationId xmlns:p14="http://schemas.microsoft.com/office/powerpoint/2010/main" val="427574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687933-028D-4745-AD40-17AF43B1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637" y="1397719"/>
            <a:ext cx="859472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5080A4-97F9-4496-8E81-C14F520C3F44}"/>
              </a:ext>
            </a:extLst>
          </p:cNvPr>
          <p:cNvSpPr txBox="1">
            <a:spLocks/>
          </p:cNvSpPr>
          <p:nvPr/>
        </p:nvSpPr>
        <p:spPr>
          <a:xfrm>
            <a:off x="89755" y="894021"/>
            <a:ext cx="8964488" cy="620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对应的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CDFD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DB3700-E2F0-41B4-9FF2-4F47F93CFB80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66101B-DC77-4C63-9F6E-721F8F407E3D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05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CF265C4-9B8F-4CDB-98A7-08D95EE2DA10}"/>
              </a:ext>
            </a:extLst>
          </p:cNvPr>
          <p:cNvSpPr txBox="1">
            <a:spLocks/>
          </p:cNvSpPr>
          <p:nvPr/>
        </p:nvSpPr>
        <p:spPr>
          <a:xfrm>
            <a:off x="124998" y="1652034"/>
            <a:ext cx="8964488" cy="23957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zh-CN" altLang="en-US" sz="2400" b="1" dirty="0">
                <a:latin typeface="+mn-ea"/>
              </a:rPr>
              <a:t>对</a:t>
            </a:r>
            <a:r>
              <a:rPr lang="en-US" altLang="zh-CN" sz="2400" b="1" dirty="0">
                <a:latin typeface="+mn-ea"/>
              </a:rPr>
              <a:t>CDFD</a:t>
            </a:r>
            <a:r>
              <a:rPr lang="zh-CN" altLang="en-US" sz="2400" b="1" dirty="0">
                <a:latin typeface="+mn-ea"/>
              </a:rPr>
              <a:t>的分析</a:t>
            </a:r>
            <a:endParaRPr lang="en-US" altLang="zh-CN" sz="2400" b="1" dirty="0">
              <a:latin typeface="+mn-ea"/>
            </a:endParaRPr>
          </a:p>
          <a:p>
            <a:pPr marL="0" indent="0">
              <a:lnSpc>
                <a:spcPct val="125000"/>
              </a:lnSpc>
              <a:buFont typeface="Wingdings" pitchFamily="2" charset="2"/>
              <a:buNone/>
              <a:defRPr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由于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CDFD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中，每一个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data flow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process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data store</a:t>
            </a: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都被严格定义，可以对需求进行严格的、自动化的分析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路径的可行性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+mn-ea"/>
                <a:cs typeface="Times New Roman" panose="02020603050405020304" pitchFamily="18" charset="0"/>
              </a:rPr>
              <a:t>读写冲突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……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54AD3F-BFF7-4C46-8EC0-09B9B7E63672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73F84B-F08F-4FFA-A48D-FB770F59A8A7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338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内容占位符 2">
            <a:extLst>
              <a:ext uri="{FF2B5EF4-FFF2-40B4-BE49-F238E27FC236}">
                <a16:creationId xmlns:a16="http://schemas.microsoft.com/office/drawing/2014/main" id="{C2340E88-274B-47A4-B4A1-14827D59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45" y="952919"/>
            <a:ext cx="8928100" cy="4130675"/>
          </a:xfrm>
        </p:spPr>
        <p:txBody>
          <a:bodyPr/>
          <a:lstStyle/>
          <a:p>
            <a:pPr>
              <a:lnSpc>
                <a:spcPct val="125000"/>
              </a:lnSpc>
              <a:buClr>
                <a:srgbClr val="FF0000"/>
              </a:buClr>
              <a:buSzPct val="100000"/>
              <a:buFont typeface="Wingdings" pitchFamily="2" charset="2"/>
              <a:buChar char="n"/>
            </a:pPr>
            <a:r>
              <a:rPr lang="zh-CN" altLang="en-US" sz="2400" b="1" dirty="0">
                <a:latin typeface="+mn-ea"/>
              </a:rPr>
              <a:t>更深层次的分析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</a:rPr>
              <a:t>仿真执行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25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</a:rPr>
              <a:t>性质验证</a:t>
            </a:r>
            <a:endParaRPr lang="en-US" altLang="zh-CN" sz="2400" b="1" dirty="0">
              <a:latin typeface="+mn-ea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38B3F2C1-FEA0-41DD-878B-3B291E61D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5" y="2971629"/>
            <a:ext cx="8929688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338403-BFA9-46C1-83BF-7E913406554E}"/>
              </a:ext>
            </a:extLst>
          </p:cNvPr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861BD9-FC99-4702-B358-D229ABE75CC5}"/>
              </a:ext>
            </a:extLst>
          </p:cNvPr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sofl tool.jpg">
            <a:extLst>
              <a:ext uri="{FF2B5EF4-FFF2-40B4-BE49-F238E27FC236}">
                <a16:creationId xmlns:a16="http://schemas.microsoft.com/office/drawing/2014/main" id="{320954E9-67F4-4979-9FFA-0B812D9F6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5" y="1196975"/>
            <a:ext cx="903699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スライド番号プレースホルダー 2">
            <a:extLst>
              <a:ext uri="{FF2B5EF4-FFF2-40B4-BE49-F238E27FC236}">
                <a16:creationId xmlns:a16="http://schemas.microsoft.com/office/drawing/2014/main" id="{9AEBD9D0-C67E-47CC-B33E-3A8DD57F44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A46DF7-97EE-45D8-B6F5-F529549B1E71}" type="slidenum">
              <a:rPr kumimoji="1" lang="en-US" altLang="ja-JP" sz="1800">
                <a:ea typeface="MS PGothic" panose="020B0600070205080204" pitchFamily="34" charset="-128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1" lang="en-US" altLang="ja-JP" sz="1800">
              <a:ea typeface="MS PGothic" panose="020B0600070205080204" pitchFamily="34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78A7B5-B80D-4A9D-9A26-9F56C71D11C2}"/>
              </a:ext>
            </a:extLst>
          </p:cNvPr>
          <p:cNvSpPr/>
          <p:nvPr/>
        </p:nvSpPr>
        <p:spPr>
          <a:xfrm>
            <a:off x="220714" y="168644"/>
            <a:ext cx="43865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软件分析模型：条件数据流图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C2E027-44F5-46C7-B617-BCBE121879D9}"/>
              </a:ext>
            </a:extLst>
          </p:cNvPr>
          <p:cNvSpPr/>
          <p:nvPr/>
        </p:nvSpPr>
        <p:spPr>
          <a:xfrm>
            <a:off x="4440784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5C1DC05-FC45-4A83-A529-F47BF21494F3}"/>
              </a:ext>
            </a:extLst>
          </p:cNvPr>
          <p:cNvSpPr txBox="1">
            <a:spLocks/>
          </p:cNvSpPr>
          <p:nvPr/>
        </p:nvSpPr>
        <p:spPr>
          <a:xfrm>
            <a:off x="89756" y="693054"/>
            <a:ext cx="8964488" cy="6201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altLang="zh-CN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工具环境：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内容占位符 2">
            <a:extLst>
              <a:ext uri="{FF2B5EF4-FFF2-40B4-BE49-F238E27FC236}">
                <a16:creationId xmlns:a16="http://schemas.microsoft.com/office/drawing/2014/main" id="{B8F63AA5-60F1-4E76-910C-20B48075E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1363662"/>
            <a:ext cx="8928100" cy="4130675"/>
          </a:xfrm>
        </p:spPr>
        <p:txBody>
          <a:bodyPr/>
          <a:lstStyle/>
          <a:p>
            <a:pPr marL="0" indent="0">
              <a:buClr>
                <a:srgbClr val="FF0000"/>
              </a:buClr>
              <a:buSzPct val="100000"/>
              <a:buNone/>
            </a:pPr>
            <a:r>
              <a:rPr lang="zh-CN" altLang="en-US" b="1" dirty="0">
                <a:latin typeface="+mn-ea"/>
              </a:rPr>
              <a:t>数据流图的特点</a:t>
            </a:r>
            <a:endParaRPr lang="en-US" altLang="zh-CN" b="1" dirty="0">
              <a:latin typeface="+mn-ea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zh-CN" altLang="en-US" sz="2400" dirty="0">
                <a:latin typeface="+mn-ea"/>
              </a:rPr>
              <a:t>能较好地呈现功能</a:t>
            </a:r>
            <a:endParaRPr lang="en-US" altLang="zh-CN" sz="2400" dirty="0">
              <a:latin typeface="+mn-ea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zh-CN" altLang="en-US" sz="2400" dirty="0">
                <a:latin typeface="+mn-ea"/>
              </a:rPr>
              <a:t>直观、符合人的理解习惯</a:t>
            </a:r>
            <a:endParaRPr lang="en-US" altLang="zh-CN" sz="2400" dirty="0">
              <a:latin typeface="+mn-ea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zh-CN" altLang="en-US" sz="2400" dirty="0">
                <a:latin typeface="+mn-ea"/>
              </a:rPr>
              <a:t>简单易学</a:t>
            </a:r>
            <a:endParaRPr lang="en-US" altLang="zh-CN" sz="2400" dirty="0">
              <a:latin typeface="+mn-ea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zh-CN" altLang="en-US" sz="2400" dirty="0">
                <a:latin typeface="+mn-ea"/>
              </a:rPr>
              <a:t>规模可控</a:t>
            </a:r>
            <a:endParaRPr lang="en-US" altLang="zh-CN" sz="2400" dirty="0">
              <a:latin typeface="+mn-ea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zh-CN" altLang="en-US" sz="2400" dirty="0">
                <a:latin typeface="+mn-ea"/>
              </a:rPr>
              <a:t>对于流程性的系统表达能力较强</a:t>
            </a:r>
            <a:endParaRPr lang="en-US" altLang="zh-CN" sz="2400" dirty="0">
              <a:latin typeface="+mn-ea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None/>
            </a:pPr>
            <a:endParaRPr lang="en-US" altLang="zh-CN" sz="2400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8F7F48-8DB3-4268-9249-FC669ECCA57E}"/>
              </a:ext>
            </a:extLst>
          </p:cNvPr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D3CA9A-F5E0-4384-A031-F77DE39BC8B9}"/>
              </a:ext>
            </a:extLst>
          </p:cNvPr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507840135"/>
              </p:ext>
            </p:extLst>
          </p:nvPr>
        </p:nvGraphicFramePr>
        <p:xfrm>
          <a:off x="804033" y="1451596"/>
          <a:ext cx="7094484" cy="3869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7213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内容占位符 2">
            <a:extLst>
              <a:ext uri="{FF2B5EF4-FFF2-40B4-BE49-F238E27FC236}">
                <a16:creationId xmlns:a16="http://schemas.microsoft.com/office/drawing/2014/main" id="{97FCA70A-D194-4929-AA5F-E702A138D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" y="2492375"/>
            <a:ext cx="8928100" cy="3314700"/>
          </a:xfrm>
        </p:spPr>
        <p:txBody>
          <a:bodyPr/>
          <a:lstStyle/>
          <a:p>
            <a:pPr>
              <a:buClr>
                <a:srgbClr val="FF0000"/>
              </a:buClr>
              <a:buSzPct val="100000"/>
              <a:buFont typeface="Wingdings" pitchFamily="2" charset="2"/>
              <a:buChar char="n"/>
            </a:pPr>
            <a:r>
              <a:rPr lang="en-US" altLang="zh-CN" sz="2800" b="1">
                <a:ea typeface="宋体" panose="02010600030101010101" pitchFamily="2" charset="-122"/>
              </a:rPr>
              <a:t>DFD</a:t>
            </a:r>
            <a:r>
              <a:rPr lang="zh-CN" altLang="en-US" sz="2800" b="1">
                <a:ea typeface="宋体" panose="02010600030101010101" pitchFamily="2" charset="-122"/>
              </a:rPr>
              <a:t>是从何而来？</a:t>
            </a:r>
            <a:endParaRPr lang="en-US" altLang="zh-CN" sz="2800" b="1">
              <a:ea typeface="宋体" panose="02010600030101010101" pitchFamily="2" charset="-122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n"/>
            </a:pPr>
            <a:r>
              <a:rPr lang="zh-CN" altLang="en-US" sz="2800" b="1">
                <a:ea typeface="宋体" panose="02010600030101010101" pitchFamily="2" charset="-122"/>
              </a:rPr>
              <a:t>有没有可能自动建立？</a:t>
            </a:r>
            <a:endParaRPr lang="en-US" altLang="zh-CN" sz="2800" b="1">
              <a:ea typeface="宋体" panose="02010600030101010101" pitchFamily="2" charset="-122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n"/>
            </a:pPr>
            <a:r>
              <a:rPr lang="zh-CN" altLang="en-US" sz="2800" b="1">
                <a:ea typeface="宋体" panose="02010600030101010101" pitchFamily="2" charset="-122"/>
              </a:rPr>
              <a:t>如果可能，其前提条件是什么</a:t>
            </a:r>
            <a:r>
              <a:rPr lang="zh-CN" altLang="en-US">
                <a:ea typeface="宋体" panose="02010600030101010101" pitchFamily="2" charset="-122"/>
              </a:rPr>
              <a:t>？</a:t>
            </a:r>
            <a:endParaRPr lang="en-US" altLang="zh-CN">
              <a:ea typeface="宋体" panose="02010600030101010101" pitchFamily="2" charset="-122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l"/>
            </a:pPr>
            <a:endParaRPr lang="en-US" altLang="zh-CN">
              <a:ea typeface="宋体" panose="02010600030101010101" pitchFamily="2" charset="-122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955C66-2591-4339-B9B4-65EF707A0D71}"/>
              </a:ext>
            </a:extLst>
          </p:cNvPr>
          <p:cNvSpPr/>
          <p:nvPr/>
        </p:nvSpPr>
        <p:spPr>
          <a:xfrm>
            <a:off x="220714" y="168644"/>
            <a:ext cx="4130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软件分析模型：数据流图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BA6AFD-2F1A-4154-84A5-675120BCC141}"/>
              </a:ext>
            </a:extLst>
          </p:cNvPr>
          <p:cNvSpPr/>
          <p:nvPr/>
        </p:nvSpPr>
        <p:spPr>
          <a:xfrm>
            <a:off x="3770389" y="254171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本节总结</a:t>
            </a:r>
          </a:p>
        </p:txBody>
      </p:sp>
      <p:sp>
        <p:nvSpPr>
          <p:cNvPr id="3" name="矩形 2"/>
          <p:cNvSpPr/>
          <p:nvPr/>
        </p:nvSpPr>
        <p:spPr>
          <a:xfrm>
            <a:off x="1691267" y="233453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28892" y="2671208"/>
            <a:ext cx="5376041" cy="143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</a:rPr>
              <a:t>软件需求分析模型之</a:t>
            </a:r>
            <a:endParaRPr lang="en-US" altLang="zh-CN" sz="3600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2"/>
                </a:solidFill>
              </a:rPr>
              <a:t>数据流图</a:t>
            </a:r>
          </a:p>
        </p:txBody>
      </p:sp>
    </p:spTree>
    <p:extLst>
      <p:ext uri="{BB962C8B-B14F-4D97-AF65-F5344CB8AC3E}">
        <p14:creationId xmlns:p14="http://schemas.microsoft.com/office/powerpoint/2010/main" val="1241282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96251" y="2754561"/>
            <a:ext cx="3477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293517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" y="3130941"/>
            <a:ext cx="9144000" cy="12702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15310" y="168644"/>
            <a:ext cx="4740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分析模型（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Analysis Model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4578350" y="243814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03490" y="1367974"/>
            <a:ext cx="7883859" cy="136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软件做为特殊的工业产品（无形之物），在需求分析阶段，即未完成阶段，以什么样的形式去呈现需求文档中描述的功能，供我们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理解需求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并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进行分析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？</a:t>
            </a:r>
          </a:p>
        </p:txBody>
      </p:sp>
      <p:sp>
        <p:nvSpPr>
          <p:cNvPr id="6" name="矩形 5"/>
          <p:cNvSpPr/>
          <p:nvPr/>
        </p:nvSpPr>
        <p:spPr>
          <a:xfrm>
            <a:off x="1488308" y="3284753"/>
            <a:ext cx="6180083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50000"/>
            </a:pPr>
            <a:r>
              <a:rPr lang="zh-CN" altLang="en-US" sz="2800" dirty="0">
                <a:solidFill>
                  <a:schemeClr val="bg1"/>
                </a:solidFill>
                <a:latin typeface="+mn-ea"/>
                <a:cs typeface="Times" pitchFamily="18" charset="0"/>
              </a:rPr>
              <a:t>化无形为有形</a:t>
            </a:r>
            <a:endParaRPr lang="en-US" altLang="zh-CN" sz="2800" dirty="0">
              <a:solidFill>
                <a:schemeClr val="bg1"/>
              </a:solidFill>
              <a:latin typeface="+mn-ea"/>
              <a:cs typeface="Times" pitchFamily="18" charset="0"/>
            </a:endParaRP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50000"/>
              <a:buFont typeface="Wingdings" pitchFamily="2" charset="2"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+mn-ea"/>
                <a:cs typeface="Times" pitchFamily="18" charset="0"/>
              </a:rPr>
              <a:t>分析模型（</a:t>
            </a:r>
            <a:r>
              <a:rPr lang="en-US" altLang="zh-CN" sz="3200" b="1" dirty="0">
                <a:solidFill>
                  <a:schemeClr val="bg1"/>
                </a:solidFill>
                <a:latin typeface="+mn-ea"/>
                <a:cs typeface="Times" pitchFamily="18" charset="0"/>
              </a:rPr>
              <a:t>Analysis Model </a:t>
            </a:r>
            <a:r>
              <a:rPr lang="zh-CN" altLang="en-US" sz="3200" b="1" dirty="0">
                <a:solidFill>
                  <a:schemeClr val="bg1"/>
                </a:solidFill>
                <a:latin typeface="+mn-ea"/>
                <a:cs typeface="Times" pitchFamily="18" charset="0"/>
              </a:rPr>
              <a:t>）</a:t>
            </a:r>
            <a:endParaRPr lang="en-US" altLang="zh-CN" sz="3200" b="1" dirty="0">
              <a:solidFill>
                <a:schemeClr val="bg1"/>
              </a:solidFill>
              <a:latin typeface="+mn-ea"/>
              <a:cs typeface="Times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84302" y="5027863"/>
            <a:ext cx="3775393" cy="1040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50000"/>
              <a:buFont typeface="Wingdings" pitchFamily="2" charset="2"/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Times" pitchFamily="18" charset="0"/>
              </a:rPr>
              <a:t>不是“无”中生“有”</a:t>
            </a:r>
            <a:endParaRPr lang="en-US" altLang="zh-CN" sz="28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Times" pitchFamily="18" charset="0"/>
            </a:endParaRPr>
          </a:p>
          <a:p>
            <a:pPr algn="ctr">
              <a:spcBef>
                <a:spcPct val="20000"/>
              </a:spcBef>
              <a:buClr>
                <a:schemeClr val="accent2"/>
              </a:buClr>
              <a:buSzPct val="50000"/>
              <a:buFont typeface="Wingdings" pitchFamily="2" charset="2"/>
              <a:buNone/>
            </a:pPr>
            <a:r>
              <a:rPr lang="zh-CN" altLang="en-US" sz="28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Times" pitchFamily="18" charset="0"/>
              </a:rPr>
              <a:t>需求文档是前期产物</a:t>
            </a:r>
            <a:endParaRPr lang="en-US" altLang="zh-CN" sz="28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01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5310" y="168644"/>
            <a:ext cx="4740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分析模型（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Analysis Model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4578350" y="243814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73C7643-800D-4548-B295-C52B674CD93D}"/>
              </a:ext>
            </a:extLst>
          </p:cNvPr>
          <p:cNvSpPr txBox="1">
            <a:spLocks/>
          </p:cNvSpPr>
          <p:nvPr/>
        </p:nvSpPr>
        <p:spPr>
          <a:xfrm>
            <a:off x="382588" y="1676400"/>
            <a:ext cx="8293100" cy="413067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几个需要思考的问题 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 为何需要“分析模型”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? </a:t>
            </a:r>
          </a:p>
          <a:p>
            <a:pPr lvl="1" algn="just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 是否有一个“统一”的分析模型？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 有哪些主要的分析模型</a:t>
            </a:r>
            <a:r>
              <a:rPr lang="en-US" altLang="zh-CN" dirty="0">
                <a:latin typeface="+mn-ea"/>
                <a:cs typeface="Times New Roman" panose="02020603050405020304" pitchFamily="18" charset="0"/>
              </a:rPr>
              <a:t>? </a:t>
            </a:r>
            <a:r>
              <a:rPr lang="zh-CN" altLang="en-US" dirty="0">
                <a:latin typeface="+mn-ea"/>
                <a:cs typeface="Times New Roman" panose="02020603050405020304" pitchFamily="18" charset="0"/>
              </a:rPr>
              <a:t>能用来解决什么问题？</a:t>
            </a:r>
            <a:endParaRPr lang="en-US" altLang="zh-CN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25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 模型在需求分析和设计阶段应用的差异是什么？</a:t>
            </a:r>
            <a:endParaRPr lang="en-US" altLang="zh-CN" sz="28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24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5310" y="168644"/>
            <a:ext cx="4740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分析模型（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Analysis Model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4578350" y="243814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62708" y="1820553"/>
            <a:ext cx="8024641" cy="870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软件的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分析模型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，以图形形式从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特定的角度直观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精确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地刻画软件的预期功能和行为等，便于工程人员对需求进行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4" name="矩形 3"/>
          <p:cNvSpPr/>
          <p:nvPr/>
        </p:nvSpPr>
        <p:spPr>
          <a:xfrm>
            <a:off x="1053893" y="3910287"/>
            <a:ext cx="1757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accent1"/>
              </a:buClr>
              <a:buSzPct val="100000"/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分析模型的特征</a:t>
            </a:r>
            <a:r>
              <a:rPr lang="en-US" altLang="zh-CN" sz="28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 </a:t>
            </a:r>
            <a:endParaRPr lang="en-US" altLang="zh-CN" sz="2800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3413" y="3602511"/>
            <a:ext cx="5015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en-US" altLang="zh-CN" sz="2000" dirty="0">
                <a:latin typeface="+mn-ea"/>
                <a:cs typeface="Times New Roman" pitchFamily="18" charset="0"/>
              </a:rPr>
              <a:t> abstract (</a:t>
            </a:r>
            <a:r>
              <a:rPr lang="zh-CN" altLang="en-US" sz="2000" dirty="0">
                <a:latin typeface="+mn-ea"/>
                <a:cs typeface="Times New Roman" pitchFamily="18" charset="0"/>
              </a:rPr>
              <a:t>抽象性</a:t>
            </a:r>
            <a:r>
              <a:rPr lang="en-US" altLang="zh-CN" sz="2000" dirty="0">
                <a:latin typeface="+mn-ea"/>
                <a:cs typeface="Times New Roman" pitchFamily="18" charset="0"/>
              </a:rPr>
              <a:t>)</a:t>
            </a:r>
          </a:p>
          <a:p>
            <a:pPr marL="342900" indent="-342900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en-US" altLang="zh-CN" sz="2000" dirty="0">
                <a:latin typeface="+mn-ea"/>
                <a:cs typeface="Times New Roman" pitchFamily="18" charset="0"/>
              </a:rPr>
              <a:t> intuitive (</a:t>
            </a:r>
            <a:r>
              <a:rPr lang="zh-CN" altLang="en-US" sz="2000" dirty="0">
                <a:latin typeface="+mn-ea"/>
                <a:cs typeface="Times New Roman" pitchFamily="18" charset="0"/>
              </a:rPr>
              <a:t>直观性</a:t>
            </a:r>
            <a:r>
              <a:rPr lang="en-US" altLang="zh-CN" sz="2000" dirty="0">
                <a:latin typeface="+mn-ea"/>
                <a:cs typeface="Times New Roman" pitchFamily="18" charset="0"/>
              </a:rPr>
              <a:t>)</a:t>
            </a:r>
          </a:p>
          <a:p>
            <a:pPr marL="342900" indent="-342900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en-US" altLang="zh-CN" sz="2000" dirty="0">
                <a:latin typeface="+mn-ea"/>
                <a:cs typeface="Times New Roman" pitchFamily="18" charset="0"/>
              </a:rPr>
              <a:t> precision (</a:t>
            </a:r>
            <a:r>
              <a:rPr lang="zh-CN" altLang="en-US" sz="2000" dirty="0">
                <a:latin typeface="+mn-ea"/>
                <a:cs typeface="Times New Roman" pitchFamily="18" charset="0"/>
              </a:rPr>
              <a:t>精确性</a:t>
            </a:r>
            <a:r>
              <a:rPr lang="en-US" altLang="zh-CN" sz="2000" dirty="0">
                <a:latin typeface="+mn-ea"/>
                <a:cs typeface="Times New Roman" pitchFamily="18" charset="0"/>
              </a:rPr>
              <a:t>)</a:t>
            </a:r>
          </a:p>
          <a:p>
            <a:pPr marL="342900" indent="-342900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en-US" altLang="zh-CN" sz="2000" dirty="0">
                <a:latin typeface="+mn-ea"/>
                <a:cs typeface="Times New Roman" pitchFamily="18" charset="0"/>
              </a:rPr>
              <a:t> focus on certain perspective (</a:t>
            </a:r>
            <a:r>
              <a:rPr lang="zh-CN" altLang="en-US" sz="2000" dirty="0">
                <a:latin typeface="+mn-ea"/>
                <a:cs typeface="Times New Roman" pitchFamily="18" charset="0"/>
              </a:rPr>
              <a:t>针对性</a:t>
            </a:r>
            <a:r>
              <a:rPr lang="en-US" altLang="zh-CN" sz="2000" dirty="0">
                <a:latin typeface="+mn-ea"/>
                <a:cs typeface="Times New Roman" pitchFamily="18" charset="0"/>
              </a:rPr>
              <a:t>)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8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5310" y="168644"/>
            <a:ext cx="4740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分析模型（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Analysis Model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4578350" y="243814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61026" y="2188056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图形化分析模型的价值：</a:t>
            </a:r>
          </a:p>
        </p:txBody>
      </p:sp>
      <p:sp>
        <p:nvSpPr>
          <p:cNvPr id="8" name="矩形 7"/>
          <p:cNvSpPr/>
          <p:nvPr/>
        </p:nvSpPr>
        <p:spPr>
          <a:xfrm>
            <a:off x="845260" y="2847997"/>
            <a:ext cx="8298740" cy="135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撰写的需求文档是否就是“用户”想要的软件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直观呈现软件功能或行为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检查软件需求的完整性，明晰性，一致性，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……</a:t>
            </a:r>
            <a:endParaRPr lang="zh-CN" altLang="en-US" sz="22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823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5310" y="168644"/>
            <a:ext cx="47405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分析模型（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Analysis Model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4578350" y="243814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64810" y="3273846"/>
            <a:ext cx="2618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Clr>
                <a:schemeClr val="accent1"/>
              </a:buClr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各种分析模型</a:t>
            </a: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665815795"/>
              </p:ext>
            </p:extLst>
          </p:nvPr>
        </p:nvGraphicFramePr>
        <p:xfrm>
          <a:off x="4067514" y="1742257"/>
          <a:ext cx="4619296" cy="3862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4297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2615</TotalTime>
  <Words>1671</Words>
  <Application>Microsoft Office PowerPoint</Application>
  <PresentationFormat>全屏显示(4:3)</PresentationFormat>
  <Paragraphs>316</Paragraphs>
  <Slides>48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4" baseType="lpstr">
      <vt:lpstr>MS PGothic</vt:lpstr>
      <vt:lpstr>Zapf Dingbats</vt:lpstr>
      <vt:lpstr>黑体</vt:lpstr>
      <vt:lpstr>宋体</vt:lpstr>
      <vt:lpstr>微软雅黑</vt:lpstr>
      <vt:lpstr>Arial</vt:lpstr>
      <vt:lpstr>Calibri</vt:lpstr>
      <vt:lpstr>Century Gothic</vt:lpstr>
      <vt:lpstr>Segoe UI</vt:lpstr>
      <vt:lpstr>Segoe UI Light</vt:lpstr>
      <vt:lpstr>Times</vt:lpstr>
      <vt:lpstr>Times New Roman</vt:lpstr>
      <vt:lpstr>Wingdings</vt:lpstr>
      <vt:lpstr>Office 主题</vt:lpstr>
      <vt:lpstr>Document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缪炜恺</cp:lastModifiedBy>
  <cp:revision>359</cp:revision>
  <dcterms:created xsi:type="dcterms:W3CDTF">2015-08-18T02:51:41Z</dcterms:created>
  <dcterms:modified xsi:type="dcterms:W3CDTF">2021-04-13T04:43:21Z</dcterms:modified>
  <cp:category/>
</cp:coreProperties>
</file>